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8ECC"/>
    <a:srgbClr val="8DB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34"/>
    <p:restoredTop sz="94610"/>
  </p:normalViewPr>
  <p:slideViewPr>
    <p:cSldViewPr snapToGrid="0" snapToObjects="1">
      <p:cViewPr>
        <p:scale>
          <a:sx n="51" d="100"/>
          <a:sy n="51" d="100"/>
        </p:scale>
        <p:origin x="944" y="1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792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9.png"/><Relationship Id="rId7" Type="http://schemas.openxmlformats.org/officeDocument/2006/relationships/image" Target="../media/image12.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10.svg"/><Relationship Id="rId4" Type="http://schemas.microsoft.com/office/2007/relationships/hdphoto" Target="../media/hdphoto1.wdp"/><Relationship Id="rId9"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microsoft.com/office/2007/relationships/hdphoto" Target="../media/hdphoto3.wdp"/><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22826" t="-32198" b="-32198"/>
          <a:stretch>
            <a:fillRect/>
          </a:stretch>
        </p:blipFill>
        <p:spPr>
          <a:xfrm rot="5400000">
            <a:off x="5762625" y="-5762625"/>
            <a:ext cx="6762750" cy="18288000"/>
          </a:xfrm>
          <a:prstGeom prst="rect">
            <a:avLst/>
          </a:prstGeom>
        </p:spPr>
      </p:pic>
      <p:pic>
        <p:nvPicPr>
          <p:cNvPr id="3" name="Image 1" descr="preencoded.png"/>
          <p:cNvPicPr>
            <a:picLocks noChangeAspect="1"/>
          </p:cNvPicPr>
          <p:nvPr/>
        </p:nvPicPr>
        <p:blipFill>
          <a:blip r:embed="rId4"/>
          <a:stretch>
            <a:fillRect/>
          </a:stretch>
        </p:blipFill>
        <p:spPr>
          <a:xfrm>
            <a:off x="1104900" y="2913340"/>
            <a:ext cx="3020616" cy="1257300"/>
          </a:xfrm>
          <a:prstGeom prst="rect">
            <a:avLst/>
          </a:prstGeom>
        </p:spPr>
      </p:pic>
      <p:sp>
        <p:nvSpPr>
          <p:cNvPr id="4" name="Text 0"/>
          <p:cNvSpPr/>
          <p:nvPr/>
        </p:nvSpPr>
        <p:spPr>
          <a:xfrm>
            <a:off x="1104900" y="468499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BUILT FOR LENDERS. DESIGNED FOR SCALE.</a:t>
            </a:r>
            <a:endParaRPr lang="en-US" sz="1500" dirty="0"/>
          </a:p>
        </p:txBody>
      </p:sp>
      <p:sp>
        <p:nvSpPr>
          <p:cNvPr id="5" name="Text 1"/>
          <p:cNvSpPr/>
          <p:nvPr/>
        </p:nvSpPr>
        <p:spPr>
          <a:xfrm>
            <a:off x="1104900" y="5184099"/>
            <a:ext cx="13146405" cy="1818085"/>
          </a:xfrm>
          <a:prstGeom prst="rect">
            <a:avLst/>
          </a:prstGeom>
          <a:noFill/>
          <a:ln/>
        </p:spPr>
        <p:txBody>
          <a:bodyPr wrap="square" lIns="25400" tIns="25400" rIns="25400" bIns="25400" rtlCol="0" anchor="t">
            <a:normAutofit/>
          </a:bodyPr>
          <a:lstStyle/>
          <a:p>
            <a:pPr marL="0" indent="0" algn="l">
              <a:lnSpc>
                <a:spcPct val="91636"/>
              </a:lnSpc>
              <a:buNone/>
            </a:pPr>
            <a:r>
              <a:rPr lang="en-US" sz="5550" kern="0" spc="-155" dirty="0">
                <a:solidFill>
                  <a:srgbClr val="FFFFFF"/>
                </a:solidFill>
                <a:latin typeface="Arial" pitchFamily="34" charset="0"/>
                <a:ea typeface="Arial" pitchFamily="34" charset="-122"/>
                <a:cs typeface="Arial" pitchFamily="34" charset="-120"/>
              </a:rPr>
              <a:t>The lending infrastructure powering the next generation of SMB finance.</a:t>
            </a:r>
            <a:endParaRPr lang="en-US" sz="5550" dirty="0"/>
          </a:p>
        </p:txBody>
      </p:sp>
      <p:sp>
        <p:nvSpPr>
          <p:cNvPr id="6" name="Text 2"/>
          <p:cNvSpPr/>
          <p:nvPr/>
        </p:nvSpPr>
        <p:spPr>
          <a:xfrm>
            <a:off x="1104900" y="7002185"/>
            <a:ext cx="11315700" cy="409575"/>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FFFFFF">
                    <a:alpha val="72000"/>
                  </a:srgbClr>
                </a:solidFill>
                <a:latin typeface="Arial" pitchFamily="34" charset="0"/>
                <a:ea typeface="Arial" pitchFamily="34" charset="-122"/>
                <a:cs typeface="Arial" pitchFamily="34" charset="-120"/>
              </a:rPr>
              <a:t>Quantum Lending Solutions · Company Overview</a:t>
            </a:r>
            <a:endParaRPr lang="en-US" sz="1950" dirty="0"/>
          </a:p>
        </p:txBody>
      </p:sp>
      <p:sp>
        <p:nvSpPr>
          <p:cNvPr id="7" name="Shape 3"/>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8" name="Text 4"/>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9" name="Text 5"/>
          <p:cNvSpPr/>
          <p:nvPr/>
        </p:nvSpPr>
        <p:spPr>
          <a:xfrm>
            <a:off x="16520874" y="9597390"/>
            <a:ext cx="738426"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01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30000"/>
          </a:blip>
          <a:srcRect b="55408"/>
          <a:stretch/>
        </p:blipFill>
        <p:spPr>
          <a:xfrm rot="10800000">
            <a:off x="13898881" y="-1234440"/>
            <a:ext cx="5486400" cy="9052560"/>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WHO WE ARE</a:t>
            </a:r>
            <a:endParaRPr lang="en-US" sz="1500" dirty="0"/>
          </a:p>
        </p:txBody>
      </p:sp>
      <p:sp>
        <p:nvSpPr>
          <p:cNvPr id="4" name="Text 1"/>
          <p:cNvSpPr/>
          <p:nvPr/>
        </p:nvSpPr>
        <p:spPr>
          <a:xfrm>
            <a:off x="1104900" y="1261110"/>
            <a:ext cx="13146405" cy="1834515"/>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The lending infrastructure platform behind modern SMB lending programs.</a:t>
            </a:r>
            <a:endParaRPr lang="en-US" sz="4800" dirty="0"/>
          </a:p>
        </p:txBody>
      </p:sp>
      <p:sp>
        <p:nvSpPr>
          <p:cNvPr id="5" name="Text 2"/>
          <p:cNvSpPr/>
          <p:nvPr/>
        </p:nvSpPr>
        <p:spPr>
          <a:xfrm>
            <a:off x="1104900" y="2806303"/>
            <a:ext cx="11576685" cy="1895475"/>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FFFFFF"/>
                </a:solidFill>
                <a:latin typeface="Arial" pitchFamily="34" charset="0"/>
                <a:ea typeface="Arial" pitchFamily="34" charset="-122"/>
                <a:cs typeface="Arial" pitchFamily="34" charset="-120"/>
              </a:rPr>
              <a:t>Quantum Lending Solutions enables financial institutions to launch, manage, and scale SMB lending programs, without building the infrastructure themselves. We deliver the complete lending stack (origination, underwriting, compliance, servicing, and portfolio management) as modular, API-first infrastructure, with </a:t>
            </a:r>
            <a:r>
              <a:rPr lang="en-US" sz="1950" b="1" dirty="0">
                <a:solidFill>
                  <a:srgbClr val="FFFFFF"/>
                </a:solidFill>
                <a:latin typeface="Arial" pitchFamily="34" charset="0"/>
                <a:ea typeface="Arial" pitchFamily="34" charset="-122"/>
                <a:cs typeface="Arial" pitchFamily="34" charset="-120"/>
              </a:rPr>
              <a:t>zero-rebuild implementation </a:t>
            </a:r>
            <a:r>
              <a:rPr lang="en-US" sz="1950" dirty="0">
                <a:solidFill>
                  <a:srgbClr val="FFFFFF"/>
                </a:solidFill>
                <a:latin typeface="Arial" pitchFamily="34" charset="0"/>
                <a:ea typeface="Arial" pitchFamily="34" charset="-122"/>
                <a:cs typeface="Arial" pitchFamily="34" charset="-120"/>
              </a:rPr>
              <a:t>across existing core banking, LOS, and CRM systems.</a:t>
            </a:r>
            <a:endParaRPr lang="en-US" sz="1950" dirty="0"/>
          </a:p>
        </p:txBody>
      </p:sp>
      <p:sp>
        <p:nvSpPr>
          <p:cNvPr id="6" name="Shape 3"/>
          <p:cNvSpPr/>
          <p:nvPr/>
        </p:nvSpPr>
        <p:spPr>
          <a:xfrm>
            <a:off x="1104900" y="5082778"/>
            <a:ext cx="16078200" cy="9525"/>
          </a:xfrm>
          <a:prstGeom prst="rect">
            <a:avLst/>
          </a:prstGeom>
          <a:solidFill>
            <a:srgbClr val="8DB1FF">
              <a:alpha val="18000"/>
            </a:srgbClr>
          </a:solidFill>
          <a:ln/>
        </p:spPr>
        <p:txBody>
          <a:bodyPr/>
          <a:lstStyle/>
          <a:p>
            <a:endParaRPr lang="es-MX"/>
          </a:p>
        </p:txBody>
      </p:sp>
      <p:sp>
        <p:nvSpPr>
          <p:cNvPr id="7" name="Shape 4"/>
          <p:cNvSpPr/>
          <p:nvPr/>
        </p:nvSpPr>
        <p:spPr>
          <a:xfrm>
            <a:off x="1104900" y="5722858"/>
            <a:ext cx="7753350" cy="9525"/>
          </a:xfrm>
          <a:prstGeom prst="rect">
            <a:avLst/>
          </a:prstGeom>
          <a:solidFill>
            <a:srgbClr val="8DB1FF">
              <a:alpha val="18000"/>
            </a:srgbClr>
          </a:solidFill>
          <a:ln/>
        </p:spPr>
        <p:txBody>
          <a:bodyPr/>
          <a:lstStyle/>
          <a:p>
            <a:endParaRPr lang="es-MX"/>
          </a:p>
        </p:txBody>
      </p:sp>
      <p:sp>
        <p:nvSpPr>
          <p:cNvPr id="8" name="Text 5"/>
          <p:cNvSpPr/>
          <p:nvPr/>
        </p:nvSpPr>
        <p:spPr>
          <a:xfrm>
            <a:off x="1104900" y="5261848"/>
            <a:ext cx="963097"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Category</a:t>
            </a:r>
            <a:endParaRPr lang="en-US" sz="1650" dirty="0"/>
          </a:p>
        </p:txBody>
      </p:sp>
      <p:sp>
        <p:nvSpPr>
          <p:cNvPr id="9" name="Text 6"/>
          <p:cNvSpPr/>
          <p:nvPr/>
        </p:nvSpPr>
        <p:spPr>
          <a:xfrm>
            <a:off x="3579424" y="5261848"/>
            <a:ext cx="5278827"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Lending Infrastructure for Financial Institutions</a:t>
            </a:r>
            <a:endParaRPr lang="en-US" sz="1725" dirty="0"/>
          </a:p>
        </p:txBody>
      </p:sp>
      <p:sp>
        <p:nvSpPr>
          <p:cNvPr id="10" name="Shape 7"/>
          <p:cNvSpPr/>
          <p:nvPr/>
        </p:nvSpPr>
        <p:spPr>
          <a:xfrm>
            <a:off x="9429750" y="5722858"/>
            <a:ext cx="7753350" cy="9525"/>
          </a:xfrm>
          <a:prstGeom prst="rect">
            <a:avLst/>
          </a:prstGeom>
          <a:solidFill>
            <a:srgbClr val="8DB1FF">
              <a:alpha val="18000"/>
            </a:srgbClr>
          </a:solidFill>
          <a:ln/>
        </p:spPr>
        <p:txBody>
          <a:bodyPr/>
          <a:lstStyle/>
          <a:p>
            <a:endParaRPr lang="es-MX"/>
          </a:p>
        </p:txBody>
      </p:sp>
      <p:sp>
        <p:nvSpPr>
          <p:cNvPr id="11" name="Text 8"/>
          <p:cNvSpPr/>
          <p:nvPr/>
        </p:nvSpPr>
        <p:spPr>
          <a:xfrm>
            <a:off x="9429750" y="5261848"/>
            <a:ext cx="1858840"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Operating history</a:t>
            </a:r>
            <a:endParaRPr lang="en-US" sz="1650" dirty="0"/>
          </a:p>
        </p:txBody>
      </p:sp>
      <p:sp>
        <p:nvSpPr>
          <p:cNvPr id="12" name="Text 9"/>
          <p:cNvSpPr/>
          <p:nvPr/>
        </p:nvSpPr>
        <p:spPr>
          <a:xfrm>
            <a:off x="14413635" y="5261848"/>
            <a:ext cx="2769465"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15+ years of SMB lending</a:t>
            </a:r>
            <a:endParaRPr lang="en-US" sz="1725" dirty="0"/>
          </a:p>
        </p:txBody>
      </p:sp>
      <p:sp>
        <p:nvSpPr>
          <p:cNvPr id="13" name="Shape 10"/>
          <p:cNvSpPr/>
          <p:nvPr/>
        </p:nvSpPr>
        <p:spPr>
          <a:xfrm>
            <a:off x="1104900" y="6362938"/>
            <a:ext cx="7753350" cy="9525"/>
          </a:xfrm>
          <a:prstGeom prst="rect">
            <a:avLst/>
          </a:prstGeom>
          <a:solidFill>
            <a:srgbClr val="8DB1FF">
              <a:alpha val="18000"/>
            </a:srgbClr>
          </a:solidFill>
          <a:ln/>
        </p:spPr>
        <p:txBody>
          <a:bodyPr/>
          <a:lstStyle/>
          <a:p>
            <a:endParaRPr lang="es-MX"/>
          </a:p>
        </p:txBody>
      </p:sp>
      <p:sp>
        <p:nvSpPr>
          <p:cNvPr id="14" name="Text 11"/>
          <p:cNvSpPr/>
          <p:nvPr/>
        </p:nvSpPr>
        <p:spPr>
          <a:xfrm>
            <a:off x="1104900" y="5901928"/>
            <a:ext cx="1459909"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Headquarters</a:t>
            </a:r>
            <a:endParaRPr lang="en-US" sz="1650" dirty="0"/>
          </a:p>
        </p:txBody>
      </p:sp>
      <p:sp>
        <p:nvSpPr>
          <p:cNvPr id="15" name="Text 12"/>
          <p:cNvSpPr/>
          <p:nvPr/>
        </p:nvSpPr>
        <p:spPr>
          <a:xfrm>
            <a:off x="7132868" y="5901928"/>
            <a:ext cx="1725382"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Reston, Virginia</a:t>
            </a:r>
            <a:endParaRPr lang="en-US" sz="1725" dirty="0"/>
          </a:p>
        </p:txBody>
      </p:sp>
      <p:sp>
        <p:nvSpPr>
          <p:cNvPr id="16" name="Shape 13"/>
          <p:cNvSpPr/>
          <p:nvPr/>
        </p:nvSpPr>
        <p:spPr>
          <a:xfrm>
            <a:off x="9429750" y="6362938"/>
            <a:ext cx="7753350" cy="9525"/>
          </a:xfrm>
          <a:prstGeom prst="rect">
            <a:avLst/>
          </a:prstGeom>
          <a:solidFill>
            <a:srgbClr val="8DB1FF">
              <a:alpha val="18000"/>
            </a:srgbClr>
          </a:solidFill>
          <a:ln/>
        </p:spPr>
        <p:txBody>
          <a:bodyPr/>
          <a:lstStyle/>
          <a:p>
            <a:endParaRPr lang="es-MX"/>
          </a:p>
        </p:txBody>
      </p:sp>
      <p:sp>
        <p:nvSpPr>
          <p:cNvPr id="17" name="Text 14"/>
          <p:cNvSpPr/>
          <p:nvPr/>
        </p:nvSpPr>
        <p:spPr>
          <a:xfrm>
            <a:off x="9429750" y="5901928"/>
            <a:ext cx="1200269"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Legal entity</a:t>
            </a:r>
            <a:endParaRPr lang="en-US" sz="1650" dirty="0"/>
          </a:p>
        </p:txBody>
      </p:sp>
      <p:sp>
        <p:nvSpPr>
          <p:cNvPr id="18" name="Text 15"/>
          <p:cNvSpPr/>
          <p:nvPr/>
        </p:nvSpPr>
        <p:spPr>
          <a:xfrm>
            <a:off x="15318367" y="5901928"/>
            <a:ext cx="1864733"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Quantum LS LLC</a:t>
            </a:r>
            <a:endParaRPr lang="en-US" sz="1725" dirty="0"/>
          </a:p>
        </p:txBody>
      </p:sp>
      <p:sp>
        <p:nvSpPr>
          <p:cNvPr id="19" name="Shape 16"/>
          <p:cNvSpPr/>
          <p:nvPr/>
        </p:nvSpPr>
        <p:spPr>
          <a:xfrm>
            <a:off x="1104900" y="7003018"/>
            <a:ext cx="7753350" cy="9525"/>
          </a:xfrm>
          <a:prstGeom prst="rect">
            <a:avLst/>
          </a:prstGeom>
          <a:solidFill>
            <a:srgbClr val="8DB1FF">
              <a:alpha val="18000"/>
            </a:srgbClr>
          </a:solidFill>
          <a:ln/>
        </p:spPr>
        <p:txBody>
          <a:bodyPr/>
          <a:lstStyle/>
          <a:p>
            <a:endParaRPr lang="es-MX"/>
          </a:p>
        </p:txBody>
      </p:sp>
      <p:sp>
        <p:nvSpPr>
          <p:cNvPr id="20" name="Text 17"/>
          <p:cNvSpPr/>
          <p:nvPr/>
        </p:nvSpPr>
        <p:spPr>
          <a:xfrm>
            <a:off x="1104900" y="6542008"/>
            <a:ext cx="2552450"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Time to first transaction</a:t>
            </a:r>
            <a:endParaRPr lang="en-US" sz="1650" dirty="0"/>
          </a:p>
        </p:txBody>
      </p:sp>
      <p:sp>
        <p:nvSpPr>
          <p:cNvPr id="21" name="Text 18"/>
          <p:cNvSpPr/>
          <p:nvPr/>
        </p:nvSpPr>
        <p:spPr>
          <a:xfrm>
            <a:off x="7478887" y="6542008"/>
            <a:ext cx="1379363"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45–90 days</a:t>
            </a:r>
            <a:endParaRPr lang="en-US" sz="1725" dirty="0"/>
          </a:p>
        </p:txBody>
      </p:sp>
      <p:sp>
        <p:nvSpPr>
          <p:cNvPr id="22" name="Shape 19"/>
          <p:cNvSpPr/>
          <p:nvPr/>
        </p:nvSpPr>
        <p:spPr>
          <a:xfrm>
            <a:off x="9429750" y="7003018"/>
            <a:ext cx="7753350" cy="9525"/>
          </a:xfrm>
          <a:prstGeom prst="rect">
            <a:avLst/>
          </a:prstGeom>
          <a:solidFill>
            <a:srgbClr val="8DB1FF">
              <a:alpha val="18000"/>
            </a:srgbClr>
          </a:solidFill>
          <a:ln/>
        </p:spPr>
        <p:txBody>
          <a:bodyPr/>
          <a:lstStyle/>
          <a:p>
            <a:endParaRPr lang="es-MX"/>
          </a:p>
        </p:txBody>
      </p:sp>
      <p:sp>
        <p:nvSpPr>
          <p:cNvPr id="23" name="Text 20"/>
          <p:cNvSpPr/>
          <p:nvPr/>
        </p:nvSpPr>
        <p:spPr>
          <a:xfrm>
            <a:off x="9429750" y="6542008"/>
            <a:ext cx="985480"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Licensing</a:t>
            </a:r>
            <a:endParaRPr lang="en-US" sz="1650" dirty="0"/>
          </a:p>
        </p:txBody>
      </p:sp>
      <p:sp>
        <p:nvSpPr>
          <p:cNvPr id="24" name="Text 21"/>
          <p:cNvSpPr/>
          <p:nvPr/>
        </p:nvSpPr>
        <p:spPr>
          <a:xfrm>
            <a:off x="11292126" y="6542008"/>
            <a:ext cx="5890974"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NMLS ID 1587491 · CA Finance Lenders Lic. 603 L340</a:t>
            </a:r>
            <a:endParaRPr lang="en-US" sz="1725" dirty="0"/>
          </a:p>
        </p:txBody>
      </p:sp>
      <p:sp>
        <p:nvSpPr>
          <p:cNvPr id="25" name="Shape 22"/>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26" name="Text 23"/>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27" name="Text 24"/>
          <p:cNvSpPr/>
          <p:nvPr/>
        </p:nvSpPr>
        <p:spPr>
          <a:xfrm>
            <a:off x="16480036" y="9597390"/>
            <a:ext cx="779264"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02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10922" t="12634" r="-376" b="10513"/>
          <a:stretch>
            <a:fillRect/>
          </a:stretch>
        </p:blipFill>
        <p:spPr>
          <a:xfrm rot="10800000">
            <a:off x="8864600" y="-2"/>
            <a:ext cx="9423400" cy="10277475"/>
          </a:xfrm>
          <a:prstGeom prst="rect">
            <a:avLst/>
          </a:prstGeom>
        </p:spPr>
      </p:pic>
      <p:sp>
        <p:nvSpPr>
          <p:cNvPr id="3" name="Text 0"/>
          <p:cNvSpPr/>
          <p:nvPr/>
        </p:nvSpPr>
        <p:spPr>
          <a:xfrm>
            <a:off x="1104900" y="2965966"/>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THE OPPORTUNITY</a:t>
            </a:r>
            <a:endParaRPr lang="en-US" sz="1500" dirty="0"/>
          </a:p>
        </p:txBody>
      </p:sp>
      <p:sp>
        <p:nvSpPr>
          <p:cNvPr id="4" name="Text 1"/>
          <p:cNvSpPr/>
          <p:nvPr/>
        </p:nvSpPr>
        <p:spPr>
          <a:xfrm>
            <a:off x="1104900" y="3446025"/>
            <a:ext cx="14127480" cy="2272903"/>
          </a:xfrm>
          <a:prstGeom prst="rect">
            <a:avLst/>
          </a:prstGeom>
          <a:noFill/>
          <a:ln/>
        </p:spPr>
        <p:txBody>
          <a:bodyPr wrap="square" lIns="25400" tIns="25400" rIns="25400" bIns="25400" rtlCol="0" anchor="t">
            <a:normAutofit/>
          </a:bodyPr>
          <a:lstStyle/>
          <a:p>
            <a:pPr marL="0" indent="0" algn="l">
              <a:lnSpc>
                <a:spcPct val="93364"/>
              </a:lnSpc>
              <a:buNone/>
            </a:pPr>
            <a:r>
              <a:rPr lang="en-US" sz="5550" kern="0" spc="-155" dirty="0">
                <a:solidFill>
                  <a:srgbClr val="FFFFFF"/>
                </a:solidFill>
                <a:latin typeface="Arial" pitchFamily="34" charset="0"/>
                <a:ea typeface="Arial" pitchFamily="34" charset="-122"/>
                <a:cs typeface="Arial" pitchFamily="34" charset="-120"/>
              </a:rPr>
              <a:t>The SMB lending opportunity is real.</a:t>
            </a:r>
          </a:p>
          <a:p>
            <a:pPr marL="0" indent="0" algn="l">
              <a:lnSpc>
                <a:spcPct val="93364"/>
              </a:lnSpc>
              <a:buNone/>
            </a:pPr>
            <a:r>
              <a:rPr lang="en-US" sz="5550" kern="0" spc="-155" dirty="0">
                <a:solidFill>
                  <a:srgbClr val="FFFFFF"/>
                </a:solidFill>
                <a:latin typeface="Arial" pitchFamily="34" charset="0"/>
                <a:ea typeface="Arial" pitchFamily="34" charset="-122"/>
                <a:cs typeface="Arial" pitchFamily="34" charset="-120"/>
              </a:rPr>
              <a:t>The infrastructure gap is larger.</a:t>
            </a:r>
            <a:endParaRPr lang="en-US" sz="5550" dirty="0"/>
          </a:p>
        </p:txBody>
      </p:sp>
      <p:sp>
        <p:nvSpPr>
          <p:cNvPr id="5" name="Text 2"/>
          <p:cNvSpPr/>
          <p:nvPr/>
        </p:nvSpPr>
        <p:spPr>
          <a:xfrm>
            <a:off x="1104900" y="5254109"/>
            <a:ext cx="12165330" cy="1152525"/>
          </a:xfrm>
          <a:prstGeom prst="rect">
            <a:avLst/>
          </a:prstGeom>
          <a:noFill/>
          <a:ln/>
        </p:spPr>
        <p:txBody>
          <a:bodyPr wrap="square" lIns="25400" tIns="25400" rIns="25400" bIns="25400" rtlCol="0" anchor="t">
            <a:normAutofit lnSpcReduction="10000"/>
          </a:bodyPr>
          <a:lstStyle/>
          <a:p>
            <a:pPr marL="0" indent="0" algn="l">
              <a:lnSpc>
                <a:spcPct val="131757"/>
              </a:lnSpc>
              <a:buNone/>
            </a:pPr>
            <a:r>
              <a:rPr lang="en-US" sz="1950" dirty="0">
                <a:solidFill>
                  <a:srgbClr val="FFFFFF">
                    <a:alpha val="78000"/>
                  </a:srgbClr>
                </a:solidFill>
                <a:latin typeface="Arial" pitchFamily="34" charset="0"/>
                <a:ea typeface="Arial" pitchFamily="34" charset="-122"/>
                <a:cs typeface="Arial" pitchFamily="34" charset="-120"/>
              </a:rPr>
              <a:t>Small business credit demand continues to outpace traditional lender capacity. Community banks and credit unions that have historically served SMB borrowers face growing infrastructure constraints as loan complexity, compliance requirements, and borrower expectations increase.</a:t>
            </a:r>
            <a:endParaRPr lang="en-US" sz="1950" dirty="0"/>
          </a:p>
        </p:txBody>
      </p:sp>
      <p:sp>
        <p:nvSpPr>
          <p:cNvPr id="6" name="Text 3"/>
          <p:cNvSpPr/>
          <p:nvPr/>
        </p:nvSpPr>
        <p:spPr>
          <a:xfrm>
            <a:off x="1104900" y="6578084"/>
            <a:ext cx="12165330" cy="781050"/>
          </a:xfrm>
          <a:prstGeom prst="rect">
            <a:avLst/>
          </a:prstGeom>
          <a:noFill/>
          <a:ln/>
        </p:spPr>
        <p:txBody>
          <a:bodyPr wrap="square" lIns="25400" tIns="25400" rIns="25400" bIns="25400" rtlCol="0" anchor="t">
            <a:normAutofit lnSpcReduction="10000"/>
          </a:bodyPr>
          <a:lstStyle/>
          <a:p>
            <a:pPr marL="0" indent="0" algn="l">
              <a:lnSpc>
                <a:spcPct val="131757"/>
              </a:lnSpc>
              <a:buNone/>
            </a:pPr>
            <a:r>
              <a:rPr lang="en-US" sz="1950" dirty="0">
                <a:solidFill>
                  <a:srgbClr val="FFFFFF"/>
                </a:solidFill>
                <a:latin typeface="Arial" pitchFamily="34" charset="0"/>
                <a:ea typeface="Arial" pitchFamily="34" charset="-122"/>
                <a:cs typeface="Arial" pitchFamily="34" charset="-120"/>
              </a:rPr>
              <a:t>Quantum was built to close this gap, giving lenders the infrastructure to meet SMB demand without the capital and operational overhead of building it internally.</a:t>
            </a:r>
            <a:endParaRPr lang="en-US" sz="1950" dirty="0"/>
          </a:p>
        </p:txBody>
      </p:sp>
      <p:sp>
        <p:nvSpPr>
          <p:cNvPr id="7" name="Shape 4"/>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8" name="Text 5"/>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9" name="Text 6"/>
          <p:cNvSpPr/>
          <p:nvPr/>
        </p:nvSpPr>
        <p:spPr>
          <a:xfrm>
            <a:off x="16474321" y="9597390"/>
            <a:ext cx="784979"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03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
        <p:nvSpPr>
          <p:cNvPr id="10" name="CuadroTexto 9">
            <a:extLst>
              <a:ext uri="{FF2B5EF4-FFF2-40B4-BE49-F238E27FC236}">
                <a16:creationId xmlns:a16="http://schemas.microsoft.com/office/drawing/2014/main" id="{84983E0A-6B96-6E93-A0F1-57E83EE3597B}"/>
              </a:ext>
            </a:extLst>
          </p:cNvPr>
          <p:cNvSpPr txBox="1"/>
          <p:nvPr/>
        </p:nvSpPr>
        <p:spPr>
          <a:xfrm>
            <a:off x="4699000" y="-355600"/>
            <a:ext cx="184731" cy="369332"/>
          </a:xfrm>
          <a:prstGeom prst="rect">
            <a:avLst/>
          </a:prstGeom>
          <a:noFill/>
        </p:spPr>
        <p:txBody>
          <a:bodyPr wrap="none" rtlCol="0">
            <a:spAutoFit/>
          </a:bodyPr>
          <a:lstStyle/>
          <a:p>
            <a:endParaRPr lang="es-MX"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80C16"/>
        </a:solidFill>
        <a:effectLst/>
      </p:bgPr>
    </p:bg>
    <p:spTree>
      <p:nvGrpSpPr>
        <p:cNvPr id="1" name=""/>
        <p:cNvGrpSpPr/>
        <p:nvPr/>
      </p:nvGrpSpPr>
      <p:grpSpPr>
        <a:xfrm>
          <a:off x="0" y="0"/>
          <a:ext cx="0" cy="0"/>
          <a:chOff x="0" y="0"/>
          <a:chExt cx="0" cy="0"/>
        </a:xfrm>
      </p:grpSpPr>
      <p:pic>
        <p:nvPicPr>
          <p:cNvPr id="30" name="Image 0" descr="preencoded.png">
            <a:extLst>
              <a:ext uri="{FF2B5EF4-FFF2-40B4-BE49-F238E27FC236}">
                <a16:creationId xmlns:a16="http://schemas.microsoft.com/office/drawing/2014/main" id="{192A63B0-EC98-1F4E-9B99-2ED2DC53C743}"/>
              </a:ext>
            </a:extLst>
          </p:cNvPr>
          <p:cNvPicPr>
            <a:picLocks noChangeAspect="1"/>
          </p:cNvPicPr>
          <p:nvPr/>
        </p:nvPicPr>
        <p:blipFill>
          <a:blip r:embed="rId3"/>
          <a:srcRect l="45594" t="12634" r="-9619" b="10513"/>
          <a:stretch>
            <a:fillRect/>
          </a:stretch>
        </p:blipFill>
        <p:spPr>
          <a:xfrm rot="16200000">
            <a:off x="4278563" y="-2950954"/>
            <a:ext cx="9189091" cy="15522260"/>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BY THE NUMBERS</a:t>
            </a:r>
            <a:endParaRPr lang="en-US" sz="1500" dirty="0"/>
          </a:p>
        </p:txBody>
      </p:sp>
      <p:sp>
        <p:nvSpPr>
          <p:cNvPr id="4" name="Text 1"/>
          <p:cNvSpPr/>
          <p:nvPr/>
        </p:nvSpPr>
        <p:spPr>
          <a:xfrm>
            <a:off x="1104900" y="1261110"/>
            <a:ext cx="11772900" cy="1773555"/>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Built on lending performance,</a:t>
            </a:r>
          </a:p>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not lending hype.</a:t>
            </a:r>
            <a:endParaRPr lang="en-US" sz="4800" dirty="0"/>
          </a:p>
        </p:txBody>
      </p:sp>
      <p:sp>
        <p:nvSpPr>
          <p:cNvPr id="5" name="Text 2"/>
          <p:cNvSpPr/>
          <p:nvPr/>
        </p:nvSpPr>
        <p:spPr>
          <a:xfrm>
            <a:off x="1104900" y="3206353"/>
            <a:ext cx="4191000" cy="619125"/>
          </a:xfrm>
          <a:prstGeom prst="rect">
            <a:avLst/>
          </a:prstGeom>
          <a:noFill/>
          <a:ln/>
        </p:spPr>
        <p:txBody>
          <a:bodyPr wrap="square" lIns="25400" tIns="25400" rIns="25400" bIns="25400" rtlCol="0" anchor="t">
            <a:normAutofit lnSpcReduction="10000"/>
          </a:bodyPr>
          <a:lstStyle/>
          <a:p>
            <a:pPr marL="0" indent="0" algn="l">
              <a:lnSpc>
                <a:spcPct val="87644"/>
              </a:lnSpc>
              <a:buNone/>
            </a:pPr>
            <a:r>
              <a:rPr lang="en-US" sz="4575" kern="0" spc="-137" dirty="0">
                <a:solidFill>
                  <a:srgbClr val="FFFFFF"/>
                </a:solidFill>
                <a:latin typeface="Arial" pitchFamily="34" charset="0"/>
                <a:ea typeface="Arial" pitchFamily="34" charset="-122"/>
                <a:cs typeface="Arial" pitchFamily="34" charset="-120"/>
              </a:rPr>
              <a:t>$7B+</a:t>
            </a:r>
            <a:endParaRPr lang="en-US" sz="4575" dirty="0"/>
          </a:p>
        </p:txBody>
      </p:sp>
      <p:sp>
        <p:nvSpPr>
          <p:cNvPr id="6" name="Text 3"/>
          <p:cNvSpPr/>
          <p:nvPr/>
        </p:nvSpPr>
        <p:spPr>
          <a:xfrm>
            <a:off x="1104900" y="3939778"/>
            <a:ext cx="4191000" cy="335280"/>
          </a:xfrm>
          <a:prstGeom prst="rect">
            <a:avLst/>
          </a:prstGeom>
          <a:noFill/>
          <a:ln/>
        </p:spPr>
        <p:txBody>
          <a:bodyPr wrap="square" lIns="25400" tIns="25400" rIns="25400" bIns="25400" rtlCol="0" anchor="t">
            <a:normAutofit/>
          </a:bodyPr>
          <a:lstStyle/>
          <a:p>
            <a:pPr marL="0" indent="0" algn="l">
              <a:buNone/>
            </a:pPr>
            <a:r>
              <a:rPr lang="en-US" sz="1800" dirty="0">
                <a:solidFill>
                  <a:srgbClr val="FFFFFF"/>
                </a:solidFill>
                <a:latin typeface="Arial" pitchFamily="34" charset="0"/>
                <a:ea typeface="Arial" pitchFamily="34" charset="-122"/>
                <a:cs typeface="Arial" pitchFamily="34" charset="-120"/>
              </a:rPr>
              <a:t>Originated loans</a:t>
            </a:r>
            <a:endParaRPr lang="en-US" sz="1800" dirty="0"/>
          </a:p>
        </p:txBody>
      </p:sp>
      <p:sp>
        <p:nvSpPr>
          <p:cNvPr id="7" name="Text 4"/>
          <p:cNvSpPr/>
          <p:nvPr/>
        </p:nvSpPr>
        <p:spPr>
          <a:xfrm>
            <a:off x="1104900" y="4332208"/>
            <a:ext cx="3924300" cy="571500"/>
          </a:xfrm>
          <a:prstGeom prst="rect">
            <a:avLst/>
          </a:prstGeom>
          <a:noFill/>
          <a:ln/>
        </p:spPr>
        <p:txBody>
          <a:bodyPr wrap="square" lIns="25400" tIns="25400" rIns="25400" bIns="25400" rtlCol="0" anchor="t">
            <a:normAutofit lnSpcReduction="10000"/>
          </a:bodyPr>
          <a:lstStyle/>
          <a:p>
            <a:pPr marL="0" indent="0" algn="l">
              <a:lnSpc>
                <a:spcPct val="120690"/>
              </a:lnSpc>
              <a:buNone/>
            </a:pPr>
            <a:r>
              <a:rPr lang="en-US" sz="1500" dirty="0">
                <a:solidFill>
                  <a:srgbClr val="FFFFFF">
                    <a:alpha val="74000"/>
                  </a:srgbClr>
                </a:solidFill>
                <a:latin typeface="Arial" pitchFamily="34" charset="0"/>
                <a:ea typeface="Arial" pitchFamily="34" charset="-122"/>
                <a:cs typeface="Arial" pitchFamily="34" charset="-120"/>
              </a:rPr>
              <a:t>Cumulative volume across all partner institutions</a:t>
            </a:r>
            <a:endParaRPr lang="en-US" sz="1500" dirty="0"/>
          </a:p>
        </p:txBody>
      </p:sp>
      <p:sp>
        <p:nvSpPr>
          <p:cNvPr id="8" name="Shape 5"/>
          <p:cNvSpPr/>
          <p:nvPr/>
        </p:nvSpPr>
        <p:spPr>
          <a:xfrm>
            <a:off x="5844540" y="3149203"/>
            <a:ext cx="9525" cy="1773555"/>
          </a:xfrm>
          <a:prstGeom prst="rect">
            <a:avLst/>
          </a:prstGeom>
          <a:solidFill>
            <a:srgbClr val="718ECC"/>
          </a:solidFill>
          <a:ln/>
        </p:spPr>
        <p:txBody>
          <a:bodyPr/>
          <a:lstStyle/>
          <a:p>
            <a:endParaRPr lang="es-MX"/>
          </a:p>
        </p:txBody>
      </p:sp>
      <p:sp>
        <p:nvSpPr>
          <p:cNvPr id="9" name="Text 6"/>
          <p:cNvSpPr/>
          <p:nvPr/>
        </p:nvSpPr>
        <p:spPr>
          <a:xfrm>
            <a:off x="6781800" y="3206353"/>
            <a:ext cx="4182618" cy="619125"/>
          </a:xfrm>
          <a:prstGeom prst="rect">
            <a:avLst/>
          </a:prstGeom>
          <a:noFill/>
          <a:ln/>
        </p:spPr>
        <p:txBody>
          <a:bodyPr wrap="square" lIns="25400" tIns="25400" rIns="25400" bIns="25400" rtlCol="0" anchor="t">
            <a:normAutofit lnSpcReduction="10000"/>
          </a:bodyPr>
          <a:lstStyle/>
          <a:p>
            <a:pPr marL="0" indent="0" algn="l">
              <a:lnSpc>
                <a:spcPct val="87644"/>
              </a:lnSpc>
              <a:buNone/>
            </a:pPr>
            <a:r>
              <a:rPr lang="en-US" sz="4575" kern="0" spc="-137" dirty="0">
                <a:solidFill>
                  <a:srgbClr val="FFFFFF"/>
                </a:solidFill>
                <a:latin typeface="Arial" pitchFamily="34" charset="0"/>
                <a:ea typeface="Arial" pitchFamily="34" charset="-122"/>
                <a:cs typeface="Arial" pitchFamily="34" charset="-120"/>
              </a:rPr>
              <a:t>167+</a:t>
            </a:r>
            <a:endParaRPr lang="en-US" sz="4575" dirty="0"/>
          </a:p>
        </p:txBody>
      </p:sp>
      <p:sp>
        <p:nvSpPr>
          <p:cNvPr id="10" name="Text 7"/>
          <p:cNvSpPr/>
          <p:nvPr/>
        </p:nvSpPr>
        <p:spPr>
          <a:xfrm>
            <a:off x="6781800" y="3939778"/>
            <a:ext cx="4182618" cy="335280"/>
          </a:xfrm>
          <a:prstGeom prst="rect">
            <a:avLst/>
          </a:prstGeom>
          <a:noFill/>
          <a:ln/>
        </p:spPr>
        <p:txBody>
          <a:bodyPr wrap="square" lIns="25400" tIns="25400" rIns="25400" bIns="25400" rtlCol="0" anchor="t">
            <a:normAutofit/>
          </a:bodyPr>
          <a:lstStyle/>
          <a:p>
            <a:pPr marL="0" indent="0" algn="l">
              <a:buNone/>
            </a:pPr>
            <a:r>
              <a:rPr lang="en-US" sz="1800" dirty="0">
                <a:solidFill>
                  <a:srgbClr val="FFFFFF"/>
                </a:solidFill>
                <a:latin typeface="Arial" pitchFamily="34" charset="0"/>
                <a:ea typeface="Arial" pitchFamily="34" charset="-122"/>
                <a:cs typeface="Arial" pitchFamily="34" charset="-120"/>
              </a:rPr>
              <a:t>Active partners</a:t>
            </a:r>
            <a:endParaRPr lang="en-US" sz="1800" dirty="0"/>
          </a:p>
        </p:txBody>
      </p:sp>
      <p:sp>
        <p:nvSpPr>
          <p:cNvPr id="11" name="Text 8"/>
          <p:cNvSpPr/>
          <p:nvPr/>
        </p:nvSpPr>
        <p:spPr>
          <a:xfrm>
            <a:off x="6781800" y="4332208"/>
            <a:ext cx="3916452" cy="571500"/>
          </a:xfrm>
          <a:prstGeom prst="rect">
            <a:avLst/>
          </a:prstGeom>
          <a:noFill/>
          <a:ln/>
        </p:spPr>
        <p:txBody>
          <a:bodyPr wrap="square" lIns="25400" tIns="25400" rIns="25400" bIns="25400" rtlCol="0" anchor="t">
            <a:normAutofit lnSpcReduction="10000"/>
          </a:bodyPr>
          <a:lstStyle/>
          <a:p>
            <a:pPr marL="0" indent="0" algn="l">
              <a:lnSpc>
                <a:spcPct val="120690"/>
              </a:lnSpc>
              <a:buNone/>
            </a:pPr>
            <a:r>
              <a:rPr lang="en-US" sz="1500" dirty="0">
                <a:solidFill>
                  <a:srgbClr val="FFFFFF">
                    <a:alpha val="74000"/>
                  </a:srgbClr>
                </a:solidFill>
                <a:latin typeface="Arial" pitchFamily="34" charset="0"/>
                <a:ea typeface="Arial" pitchFamily="34" charset="-122"/>
                <a:cs typeface="Arial" pitchFamily="34" charset="-120"/>
              </a:rPr>
              <a:t>Institutions running programs on QLS infrastructure</a:t>
            </a:r>
            <a:endParaRPr lang="en-US" sz="1500" dirty="0"/>
          </a:p>
        </p:txBody>
      </p:sp>
      <p:sp>
        <p:nvSpPr>
          <p:cNvPr id="12" name="Shape 9"/>
          <p:cNvSpPr/>
          <p:nvPr/>
        </p:nvSpPr>
        <p:spPr>
          <a:xfrm>
            <a:off x="11513820" y="3149203"/>
            <a:ext cx="9525" cy="1773555"/>
          </a:xfrm>
          <a:prstGeom prst="rect">
            <a:avLst/>
          </a:prstGeom>
          <a:solidFill>
            <a:srgbClr val="718ECC"/>
          </a:solidFill>
          <a:ln/>
        </p:spPr>
        <p:txBody>
          <a:bodyPr/>
          <a:lstStyle/>
          <a:p>
            <a:endParaRPr lang="es-MX"/>
          </a:p>
        </p:txBody>
      </p:sp>
      <p:sp>
        <p:nvSpPr>
          <p:cNvPr id="13" name="Text 10"/>
          <p:cNvSpPr/>
          <p:nvPr/>
        </p:nvSpPr>
        <p:spPr>
          <a:xfrm>
            <a:off x="12451081" y="3206353"/>
            <a:ext cx="4182618" cy="619125"/>
          </a:xfrm>
          <a:prstGeom prst="rect">
            <a:avLst/>
          </a:prstGeom>
          <a:noFill/>
          <a:ln/>
        </p:spPr>
        <p:txBody>
          <a:bodyPr wrap="square" lIns="25400" tIns="25400" rIns="25400" bIns="25400" rtlCol="0" anchor="t">
            <a:normAutofit lnSpcReduction="10000"/>
          </a:bodyPr>
          <a:lstStyle/>
          <a:p>
            <a:pPr marL="0" indent="0" algn="l">
              <a:lnSpc>
                <a:spcPct val="87644"/>
              </a:lnSpc>
              <a:buNone/>
            </a:pPr>
            <a:r>
              <a:rPr lang="en-US" sz="4575" kern="0" spc="-137" dirty="0">
                <a:solidFill>
                  <a:srgbClr val="FFFFFF"/>
                </a:solidFill>
                <a:latin typeface="Arial" pitchFamily="34" charset="0"/>
                <a:ea typeface="Arial" pitchFamily="34" charset="-122"/>
                <a:cs typeface="Arial" pitchFamily="34" charset="-120"/>
              </a:rPr>
              <a:t>15</a:t>
            </a:r>
            <a:r>
              <a:rPr lang="en-US" sz="2550" kern="0" spc="-137" dirty="0">
                <a:solidFill>
                  <a:srgbClr val="FFFFFF"/>
                </a:solidFill>
                <a:latin typeface="Arial" pitchFamily="34" charset="0"/>
                <a:ea typeface="Arial" pitchFamily="34" charset="-122"/>
                <a:cs typeface="Arial" pitchFamily="34" charset="-120"/>
              </a:rPr>
              <a:t>yrs</a:t>
            </a:r>
            <a:endParaRPr lang="en-US" sz="4575" dirty="0"/>
          </a:p>
        </p:txBody>
      </p:sp>
      <p:sp>
        <p:nvSpPr>
          <p:cNvPr id="14" name="Text 11"/>
          <p:cNvSpPr/>
          <p:nvPr/>
        </p:nvSpPr>
        <p:spPr>
          <a:xfrm>
            <a:off x="12451081" y="3939778"/>
            <a:ext cx="4182618" cy="335280"/>
          </a:xfrm>
          <a:prstGeom prst="rect">
            <a:avLst/>
          </a:prstGeom>
          <a:noFill/>
          <a:ln/>
        </p:spPr>
        <p:txBody>
          <a:bodyPr wrap="square" lIns="25400" tIns="25400" rIns="25400" bIns="25400" rtlCol="0" anchor="t">
            <a:normAutofit/>
          </a:bodyPr>
          <a:lstStyle/>
          <a:p>
            <a:pPr marL="0" indent="0" algn="l">
              <a:buNone/>
            </a:pPr>
            <a:r>
              <a:rPr lang="en-US" sz="1800" dirty="0">
                <a:solidFill>
                  <a:srgbClr val="FFFFFF"/>
                </a:solidFill>
                <a:latin typeface="Arial" pitchFamily="34" charset="0"/>
                <a:ea typeface="Arial" pitchFamily="34" charset="-122"/>
                <a:cs typeface="Arial" pitchFamily="34" charset="-120"/>
              </a:rPr>
              <a:t>SMB lending</a:t>
            </a:r>
            <a:endParaRPr lang="en-US" sz="1800" dirty="0"/>
          </a:p>
        </p:txBody>
      </p:sp>
      <p:sp>
        <p:nvSpPr>
          <p:cNvPr id="15" name="Text 12"/>
          <p:cNvSpPr/>
          <p:nvPr/>
        </p:nvSpPr>
        <p:spPr>
          <a:xfrm>
            <a:off x="12451081" y="4332208"/>
            <a:ext cx="3916452" cy="571500"/>
          </a:xfrm>
          <a:prstGeom prst="rect">
            <a:avLst/>
          </a:prstGeom>
          <a:noFill/>
          <a:ln/>
        </p:spPr>
        <p:txBody>
          <a:bodyPr wrap="square" lIns="25400" tIns="25400" rIns="25400" bIns="25400" rtlCol="0" anchor="t">
            <a:normAutofit lnSpcReduction="10000"/>
          </a:bodyPr>
          <a:lstStyle/>
          <a:p>
            <a:pPr marL="0" indent="0" algn="l">
              <a:lnSpc>
                <a:spcPct val="120690"/>
              </a:lnSpc>
              <a:buNone/>
            </a:pPr>
            <a:r>
              <a:rPr lang="en-US" sz="1500" dirty="0">
                <a:solidFill>
                  <a:srgbClr val="FFFFFF">
                    <a:alpha val="74000"/>
                  </a:srgbClr>
                </a:solidFill>
                <a:latin typeface="Arial" pitchFamily="34" charset="0"/>
                <a:ea typeface="Arial" pitchFamily="34" charset="-122"/>
                <a:cs typeface="Arial" pitchFamily="34" charset="-120"/>
              </a:rPr>
              <a:t>Operating programs, not just building software</a:t>
            </a:r>
            <a:endParaRPr lang="en-US" sz="1500" dirty="0"/>
          </a:p>
        </p:txBody>
      </p:sp>
      <p:sp>
        <p:nvSpPr>
          <p:cNvPr id="16" name="Text 13"/>
          <p:cNvSpPr/>
          <p:nvPr/>
        </p:nvSpPr>
        <p:spPr>
          <a:xfrm>
            <a:off x="1104900" y="5894308"/>
            <a:ext cx="4191000" cy="619125"/>
          </a:xfrm>
          <a:prstGeom prst="rect">
            <a:avLst/>
          </a:prstGeom>
          <a:noFill/>
          <a:ln/>
        </p:spPr>
        <p:txBody>
          <a:bodyPr wrap="square" lIns="25400" tIns="25400" rIns="25400" bIns="25400" rtlCol="0" anchor="t">
            <a:normAutofit lnSpcReduction="10000"/>
          </a:bodyPr>
          <a:lstStyle/>
          <a:p>
            <a:pPr marL="0" indent="0" algn="l">
              <a:lnSpc>
                <a:spcPct val="87644"/>
              </a:lnSpc>
              <a:buNone/>
            </a:pPr>
            <a:r>
              <a:rPr lang="en-US" sz="4575" kern="0" spc="-137" dirty="0">
                <a:solidFill>
                  <a:srgbClr val="FFFFFF"/>
                </a:solidFill>
                <a:latin typeface="Arial" pitchFamily="34" charset="0"/>
                <a:ea typeface="Arial" pitchFamily="34" charset="-122"/>
                <a:cs typeface="Arial" pitchFamily="34" charset="-120"/>
              </a:rPr>
              <a:t>10K+</a:t>
            </a:r>
            <a:endParaRPr lang="en-US" sz="4575" dirty="0"/>
          </a:p>
        </p:txBody>
      </p:sp>
      <p:sp>
        <p:nvSpPr>
          <p:cNvPr id="17" name="Text 14"/>
          <p:cNvSpPr/>
          <p:nvPr/>
        </p:nvSpPr>
        <p:spPr>
          <a:xfrm>
            <a:off x="1104900" y="6627733"/>
            <a:ext cx="4191000" cy="335280"/>
          </a:xfrm>
          <a:prstGeom prst="rect">
            <a:avLst/>
          </a:prstGeom>
          <a:noFill/>
          <a:ln/>
        </p:spPr>
        <p:txBody>
          <a:bodyPr wrap="square" lIns="25400" tIns="25400" rIns="25400" bIns="25400" rtlCol="0" anchor="t">
            <a:normAutofit/>
          </a:bodyPr>
          <a:lstStyle/>
          <a:p>
            <a:pPr marL="0" indent="0" algn="l">
              <a:buNone/>
            </a:pPr>
            <a:r>
              <a:rPr lang="en-US" sz="1800" dirty="0">
                <a:solidFill>
                  <a:srgbClr val="FFFFFF"/>
                </a:solidFill>
                <a:latin typeface="Arial" pitchFamily="34" charset="0"/>
                <a:ea typeface="Arial" pitchFamily="34" charset="-122"/>
                <a:cs typeface="Arial" pitchFamily="34" charset="-120"/>
              </a:rPr>
              <a:t>SMBs served</a:t>
            </a:r>
            <a:endParaRPr lang="en-US" sz="1800" dirty="0"/>
          </a:p>
        </p:txBody>
      </p:sp>
      <p:sp>
        <p:nvSpPr>
          <p:cNvPr id="18" name="Text 15"/>
          <p:cNvSpPr/>
          <p:nvPr/>
        </p:nvSpPr>
        <p:spPr>
          <a:xfrm>
            <a:off x="1104900" y="7020163"/>
            <a:ext cx="3924300" cy="571500"/>
          </a:xfrm>
          <a:prstGeom prst="rect">
            <a:avLst/>
          </a:prstGeom>
          <a:noFill/>
          <a:ln/>
        </p:spPr>
        <p:txBody>
          <a:bodyPr wrap="square" lIns="25400" tIns="25400" rIns="25400" bIns="25400" rtlCol="0" anchor="t">
            <a:normAutofit lnSpcReduction="10000"/>
          </a:bodyPr>
          <a:lstStyle/>
          <a:p>
            <a:pPr marL="0" indent="0" algn="l">
              <a:lnSpc>
                <a:spcPct val="120690"/>
              </a:lnSpc>
              <a:buNone/>
            </a:pPr>
            <a:r>
              <a:rPr lang="en-US" sz="1500" dirty="0">
                <a:solidFill>
                  <a:srgbClr val="FFFFFF">
                    <a:alpha val="74000"/>
                  </a:srgbClr>
                </a:solidFill>
                <a:latin typeface="Arial" pitchFamily="34" charset="0"/>
                <a:ea typeface="Arial" pitchFamily="34" charset="-122"/>
                <a:cs typeface="Arial" pitchFamily="34" charset="-120"/>
              </a:rPr>
              <a:t>Aggregate across all partner lending portfolios</a:t>
            </a:r>
            <a:endParaRPr lang="en-US" sz="1500" dirty="0"/>
          </a:p>
        </p:txBody>
      </p:sp>
      <p:sp>
        <p:nvSpPr>
          <p:cNvPr id="19" name="Shape 16"/>
          <p:cNvSpPr/>
          <p:nvPr/>
        </p:nvSpPr>
        <p:spPr>
          <a:xfrm>
            <a:off x="5844540" y="5837158"/>
            <a:ext cx="9525" cy="2070735"/>
          </a:xfrm>
          <a:prstGeom prst="rect">
            <a:avLst/>
          </a:prstGeom>
          <a:solidFill>
            <a:srgbClr val="718ECC"/>
          </a:solidFill>
          <a:ln/>
        </p:spPr>
        <p:txBody>
          <a:bodyPr/>
          <a:lstStyle/>
          <a:p>
            <a:endParaRPr lang="es-MX"/>
          </a:p>
        </p:txBody>
      </p:sp>
      <p:sp>
        <p:nvSpPr>
          <p:cNvPr id="20" name="Text 17"/>
          <p:cNvSpPr/>
          <p:nvPr/>
        </p:nvSpPr>
        <p:spPr>
          <a:xfrm>
            <a:off x="6781800" y="5894308"/>
            <a:ext cx="4182618" cy="619125"/>
          </a:xfrm>
          <a:prstGeom prst="rect">
            <a:avLst/>
          </a:prstGeom>
          <a:noFill/>
          <a:ln/>
        </p:spPr>
        <p:txBody>
          <a:bodyPr wrap="square" lIns="25400" tIns="25400" rIns="25400" bIns="25400" rtlCol="0" anchor="t">
            <a:normAutofit lnSpcReduction="10000"/>
          </a:bodyPr>
          <a:lstStyle/>
          <a:p>
            <a:pPr marL="0" indent="0" algn="l">
              <a:lnSpc>
                <a:spcPct val="87644"/>
              </a:lnSpc>
              <a:buNone/>
            </a:pPr>
            <a:r>
              <a:rPr lang="en-US" sz="4575" kern="0" spc="-137" dirty="0">
                <a:solidFill>
                  <a:srgbClr val="FFFFFF"/>
                </a:solidFill>
                <a:latin typeface="Arial" pitchFamily="34" charset="0"/>
                <a:ea typeface="Arial" pitchFamily="34" charset="-122"/>
                <a:cs typeface="Arial" pitchFamily="34" charset="-120"/>
              </a:rPr>
              <a:t>$170M</a:t>
            </a:r>
            <a:endParaRPr lang="en-US" sz="4575" dirty="0"/>
          </a:p>
        </p:txBody>
      </p:sp>
      <p:sp>
        <p:nvSpPr>
          <p:cNvPr id="21" name="Text 18"/>
          <p:cNvSpPr/>
          <p:nvPr/>
        </p:nvSpPr>
        <p:spPr>
          <a:xfrm>
            <a:off x="6781800" y="6627733"/>
            <a:ext cx="3916452" cy="632460"/>
          </a:xfrm>
          <a:prstGeom prst="rect">
            <a:avLst/>
          </a:prstGeom>
          <a:noFill/>
          <a:ln/>
        </p:spPr>
        <p:txBody>
          <a:bodyPr wrap="square" lIns="25400" tIns="25400" rIns="25400" bIns="25400" rtlCol="0" anchor="t">
            <a:normAutofit/>
          </a:bodyPr>
          <a:lstStyle/>
          <a:p>
            <a:pPr marL="0" indent="0" algn="l">
              <a:buNone/>
            </a:pPr>
            <a:r>
              <a:rPr lang="en-US" sz="1800" dirty="0">
                <a:solidFill>
                  <a:srgbClr val="FFFFFF"/>
                </a:solidFill>
                <a:latin typeface="Arial" pitchFamily="34" charset="0"/>
                <a:ea typeface="Arial" pitchFamily="34" charset="-122"/>
                <a:cs typeface="Arial" pitchFamily="34" charset="-120"/>
              </a:rPr>
              <a:t>Active loan portfolio under management</a:t>
            </a:r>
            <a:endParaRPr lang="en-US" sz="1800" dirty="0"/>
          </a:p>
        </p:txBody>
      </p:sp>
      <p:sp>
        <p:nvSpPr>
          <p:cNvPr id="22" name="Text 19"/>
          <p:cNvSpPr/>
          <p:nvPr/>
        </p:nvSpPr>
        <p:spPr>
          <a:xfrm>
            <a:off x="6781800" y="7317343"/>
            <a:ext cx="3916452" cy="571500"/>
          </a:xfrm>
          <a:prstGeom prst="rect">
            <a:avLst/>
          </a:prstGeom>
          <a:noFill/>
          <a:ln/>
        </p:spPr>
        <p:txBody>
          <a:bodyPr wrap="square" lIns="25400" tIns="25400" rIns="25400" bIns="25400" rtlCol="0" anchor="t">
            <a:normAutofit lnSpcReduction="10000"/>
          </a:bodyPr>
          <a:lstStyle/>
          <a:p>
            <a:pPr marL="0" indent="0" algn="l">
              <a:lnSpc>
                <a:spcPct val="120690"/>
              </a:lnSpc>
              <a:buNone/>
            </a:pPr>
            <a:r>
              <a:rPr lang="en-US" sz="1500" dirty="0">
                <a:solidFill>
                  <a:srgbClr val="FFFFFF">
                    <a:alpha val="74000"/>
                  </a:srgbClr>
                </a:solidFill>
                <a:latin typeface="Arial" pitchFamily="34" charset="0"/>
                <a:ea typeface="Arial" pitchFamily="34" charset="-122"/>
                <a:cs typeface="Arial" pitchFamily="34" charset="-120"/>
              </a:rPr>
              <a:t>Across active partner program portfolios · point-in-time</a:t>
            </a:r>
            <a:endParaRPr lang="en-US" sz="1500" dirty="0"/>
          </a:p>
        </p:txBody>
      </p:sp>
      <p:sp>
        <p:nvSpPr>
          <p:cNvPr id="23" name="Shape 20"/>
          <p:cNvSpPr/>
          <p:nvPr/>
        </p:nvSpPr>
        <p:spPr>
          <a:xfrm>
            <a:off x="11513820" y="5837158"/>
            <a:ext cx="9525" cy="2070735"/>
          </a:xfrm>
          <a:prstGeom prst="rect">
            <a:avLst/>
          </a:prstGeom>
          <a:solidFill>
            <a:srgbClr val="718ECC"/>
          </a:solidFill>
          <a:ln/>
        </p:spPr>
        <p:txBody>
          <a:bodyPr/>
          <a:lstStyle/>
          <a:p>
            <a:endParaRPr lang="es-MX"/>
          </a:p>
        </p:txBody>
      </p:sp>
      <p:sp>
        <p:nvSpPr>
          <p:cNvPr id="24" name="Text 21"/>
          <p:cNvSpPr/>
          <p:nvPr/>
        </p:nvSpPr>
        <p:spPr>
          <a:xfrm>
            <a:off x="12451081" y="5894308"/>
            <a:ext cx="4182618" cy="619125"/>
          </a:xfrm>
          <a:prstGeom prst="rect">
            <a:avLst/>
          </a:prstGeom>
          <a:noFill/>
          <a:ln/>
        </p:spPr>
        <p:txBody>
          <a:bodyPr wrap="square" lIns="25400" tIns="25400" rIns="25400" bIns="25400" rtlCol="0" anchor="t">
            <a:normAutofit lnSpcReduction="10000"/>
          </a:bodyPr>
          <a:lstStyle/>
          <a:p>
            <a:pPr marL="0" indent="0" algn="l">
              <a:lnSpc>
                <a:spcPct val="87644"/>
              </a:lnSpc>
              <a:buNone/>
            </a:pPr>
            <a:r>
              <a:rPr lang="en-US" sz="4575" kern="0" spc="-137" dirty="0">
                <a:solidFill>
                  <a:srgbClr val="FFFFFF"/>
                </a:solidFill>
                <a:latin typeface="Arial" pitchFamily="34" charset="0"/>
                <a:ea typeface="Arial" pitchFamily="34" charset="-122"/>
                <a:cs typeface="Arial" pitchFamily="34" charset="-120"/>
              </a:rPr>
              <a:t>$298M</a:t>
            </a:r>
            <a:endParaRPr lang="en-US" sz="4575" dirty="0"/>
          </a:p>
        </p:txBody>
      </p:sp>
      <p:sp>
        <p:nvSpPr>
          <p:cNvPr id="25" name="Text 22"/>
          <p:cNvSpPr/>
          <p:nvPr/>
        </p:nvSpPr>
        <p:spPr>
          <a:xfrm>
            <a:off x="12451081" y="6627733"/>
            <a:ext cx="4182618" cy="335280"/>
          </a:xfrm>
          <a:prstGeom prst="rect">
            <a:avLst/>
          </a:prstGeom>
          <a:noFill/>
          <a:ln/>
        </p:spPr>
        <p:txBody>
          <a:bodyPr wrap="square" lIns="25400" tIns="25400" rIns="25400" bIns="25400" rtlCol="0" anchor="t">
            <a:normAutofit/>
          </a:bodyPr>
          <a:lstStyle/>
          <a:p>
            <a:pPr marL="0" indent="0" algn="l">
              <a:buNone/>
            </a:pPr>
            <a:r>
              <a:rPr lang="en-US" sz="1800" dirty="0">
                <a:solidFill>
                  <a:srgbClr val="FFFFFF"/>
                </a:solidFill>
                <a:latin typeface="Arial" pitchFamily="34" charset="0"/>
                <a:ea typeface="Arial" pitchFamily="34" charset="-122"/>
                <a:cs typeface="Arial" pitchFamily="34" charset="-120"/>
              </a:rPr>
              <a:t>Active line-of-credit commitments</a:t>
            </a:r>
            <a:endParaRPr lang="en-US" sz="1800" dirty="0"/>
          </a:p>
        </p:txBody>
      </p:sp>
      <p:sp>
        <p:nvSpPr>
          <p:cNvPr id="26" name="Text 23"/>
          <p:cNvSpPr/>
          <p:nvPr/>
        </p:nvSpPr>
        <p:spPr>
          <a:xfrm>
            <a:off x="12451081" y="7020163"/>
            <a:ext cx="3916452" cy="571500"/>
          </a:xfrm>
          <a:prstGeom prst="rect">
            <a:avLst/>
          </a:prstGeom>
          <a:noFill/>
          <a:ln/>
        </p:spPr>
        <p:txBody>
          <a:bodyPr wrap="square" lIns="25400" tIns="25400" rIns="25400" bIns="25400" rtlCol="0" anchor="t">
            <a:normAutofit lnSpcReduction="10000"/>
          </a:bodyPr>
          <a:lstStyle/>
          <a:p>
            <a:pPr marL="0" indent="0" algn="l">
              <a:lnSpc>
                <a:spcPct val="120690"/>
              </a:lnSpc>
              <a:buNone/>
            </a:pPr>
            <a:r>
              <a:rPr lang="en-US" sz="1500" dirty="0">
                <a:solidFill>
                  <a:srgbClr val="FFFFFF">
                    <a:alpha val="74000"/>
                  </a:srgbClr>
                </a:solidFill>
                <a:latin typeface="Arial" pitchFamily="34" charset="0"/>
                <a:ea typeface="Arial" pitchFamily="34" charset="-122"/>
                <a:cs typeface="Arial" pitchFamily="34" charset="-120"/>
              </a:rPr>
              <a:t>Across active partner program portfolios · point-in-time</a:t>
            </a:r>
            <a:endParaRPr lang="en-US" sz="1500" dirty="0"/>
          </a:p>
        </p:txBody>
      </p:sp>
      <p:sp>
        <p:nvSpPr>
          <p:cNvPr id="27" name="Shape 24"/>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28" name="Text 25"/>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29" name="Text 26"/>
          <p:cNvSpPr/>
          <p:nvPr/>
        </p:nvSpPr>
        <p:spPr>
          <a:xfrm>
            <a:off x="16465035" y="9597390"/>
            <a:ext cx="794266"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04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12434" r="12434"/>
          <a:stretch/>
        </p:blipFill>
        <p:spPr>
          <a:xfrm rot="16200000">
            <a:off x="2145030" y="1988820"/>
            <a:ext cx="5524500" cy="9334500"/>
          </a:xfrm>
          <a:prstGeom prst="rect">
            <a:avLst/>
          </a:prstGeom>
        </p:spPr>
      </p:pic>
      <p:pic>
        <p:nvPicPr>
          <p:cNvPr id="3" name="Image 1" descr="preencoded.png"/>
          <p:cNvPicPr>
            <a:picLocks noChangeAspect="1"/>
          </p:cNvPicPr>
          <p:nvPr/>
        </p:nvPicPr>
        <p:blipFill>
          <a:blip r:embed="rId3"/>
          <a:srcRect l="33215" r="1103"/>
          <a:stretch>
            <a:fillRect/>
          </a:stretch>
        </p:blipFill>
        <p:spPr>
          <a:xfrm rot="5400000">
            <a:off x="9688531" y="-2059006"/>
            <a:ext cx="4435437" cy="8572500"/>
          </a:xfrm>
          <a:prstGeom prst="rect">
            <a:avLst/>
          </a:prstGeom>
        </p:spPr>
      </p:pic>
      <p:sp>
        <p:nvSpPr>
          <p:cNvPr id="4"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21386F"/>
                </a:solidFill>
                <a:latin typeface="Arial" pitchFamily="34" charset="0"/>
                <a:ea typeface="Arial" pitchFamily="34" charset="-122"/>
                <a:cs typeface="Arial" pitchFamily="34" charset="-120"/>
              </a:rPr>
              <a:t>WHO WE SERVE</a:t>
            </a:r>
            <a:endParaRPr lang="en-US" sz="1500" dirty="0"/>
          </a:p>
        </p:txBody>
      </p:sp>
      <p:sp>
        <p:nvSpPr>
          <p:cNvPr id="5" name="Text 1"/>
          <p:cNvSpPr/>
          <p:nvPr/>
        </p:nvSpPr>
        <p:spPr>
          <a:xfrm>
            <a:off x="1104900" y="1242060"/>
            <a:ext cx="12992100" cy="1561623"/>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080C16"/>
                </a:solidFill>
                <a:latin typeface="Arial" pitchFamily="34" charset="0"/>
                <a:ea typeface="Arial" pitchFamily="34" charset="-122"/>
                <a:cs typeface="Arial" pitchFamily="34" charset="-120"/>
              </a:rPr>
              <a:t>Five institution types.</a:t>
            </a:r>
            <a:endParaRPr lang="en-US" sz="4800" dirty="0"/>
          </a:p>
        </p:txBody>
      </p:sp>
      <p:sp>
        <p:nvSpPr>
          <p:cNvPr id="6" name="Text 2"/>
          <p:cNvSpPr/>
          <p:nvPr/>
        </p:nvSpPr>
        <p:spPr>
          <a:xfrm>
            <a:off x="1104900" y="1900357"/>
            <a:ext cx="17686020" cy="830580"/>
          </a:xfrm>
          <a:prstGeom prst="rect">
            <a:avLst/>
          </a:prstGeom>
          <a:noFill/>
          <a:ln/>
        </p:spPr>
        <p:txBody>
          <a:bodyPr wrap="square" lIns="25400" tIns="25400" rIns="25400" bIns="25400" rtlCol="0" anchor="t">
            <a:normAutofit/>
          </a:bodyPr>
          <a:lstStyle/>
          <a:p>
            <a:pPr marL="0" indent="0" algn="l">
              <a:buNone/>
            </a:pPr>
            <a:r>
              <a:rPr lang="en-US" sz="4800" dirty="0">
                <a:solidFill>
                  <a:srgbClr val="080C16"/>
                </a:solidFill>
                <a:latin typeface="Arial" pitchFamily="34" charset="0"/>
                <a:ea typeface="Arial" pitchFamily="34" charset="-122"/>
                <a:cs typeface="Arial" pitchFamily="34" charset="-120"/>
              </a:rPr>
              <a:t>One infrastructure layer.</a:t>
            </a:r>
            <a:endParaRPr lang="en-US" sz="4800" dirty="0"/>
          </a:p>
        </p:txBody>
      </p:sp>
      <p:sp>
        <p:nvSpPr>
          <p:cNvPr id="7" name="Shape 3"/>
          <p:cNvSpPr/>
          <p:nvPr/>
        </p:nvSpPr>
        <p:spPr>
          <a:xfrm>
            <a:off x="1104900" y="4182070"/>
            <a:ext cx="3063240" cy="3815715"/>
          </a:xfrm>
          <a:prstGeom prst="roundRect">
            <a:avLst>
              <a:gd name="adj" fmla="val 1244"/>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8" name="Text 4"/>
          <p:cNvSpPr/>
          <p:nvPr/>
        </p:nvSpPr>
        <p:spPr>
          <a:xfrm>
            <a:off x="1348740" y="4444960"/>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Community Banks</a:t>
            </a:r>
            <a:endParaRPr lang="en-US" sz="1875" dirty="0"/>
          </a:p>
        </p:txBody>
      </p:sp>
      <p:sp>
        <p:nvSpPr>
          <p:cNvPr id="9" name="Text 5"/>
          <p:cNvSpPr/>
          <p:nvPr/>
        </p:nvSpPr>
        <p:spPr>
          <a:xfrm>
            <a:off x="1348740" y="4845010"/>
            <a:ext cx="2652827" cy="1861185"/>
          </a:xfrm>
          <a:prstGeom prst="rect">
            <a:avLst/>
          </a:prstGeom>
          <a:noFill/>
          <a:ln/>
        </p:spPr>
        <p:txBody>
          <a:bodyPr wrap="square" lIns="25400" tIns="25400" rIns="25400" bIns="25400" rtlCol="0" anchor="t">
            <a:normAutofit lnSpcReduction="10000"/>
          </a:bodyPr>
          <a:lstStyle/>
          <a:p>
            <a:pPr marL="0" indent="0" algn="l">
              <a:lnSpc>
                <a:spcPct val="124609"/>
              </a:lnSpc>
              <a:buNone/>
            </a:pPr>
            <a:r>
              <a:rPr lang="en-US" sz="1650" dirty="0">
                <a:solidFill>
                  <a:srgbClr val="080C16"/>
                </a:solidFill>
                <a:latin typeface="Arial" pitchFamily="34" charset="0"/>
                <a:ea typeface="Arial" pitchFamily="34" charset="-122"/>
                <a:cs typeface="Arial" pitchFamily="34" charset="-120"/>
              </a:rPr>
              <a:t>Building or scaling an SMB program without a dedicated tech team: branded, managed solutions that minimize operational burden.</a:t>
            </a:r>
            <a:endParaRPr lang="en-US" sz="1650" dirty="0"/>
          </a:p>
        </p:txBody>
      </p:sp>
      <p:sp>
        <p:nvSpPr>
          <p:cNvPr id="10" name="Text 6"/>
          <p:cNvSpPr/>
          <p:nvPr/>
        </p:nvSpPr>
        <p:spPr>
          <a:xfrm>
            <a:off x="1348740" y="6858595"/>
            <a:ext cx="2652827" cy="914400"/>
          </a:xfrm>
          <a:prstGeom prst="rect">
            <a:avLst/>
          </a:prstGeom>
          <a:noFill/>
          <a:ln/>
        </p:spPr>
        <p:txBody>
          <a:bodyPr wrap="square" lIns="25400" tIns="25400" rIns="25400" bIns="25400" rtlCol="0" anchor="t">
            <a:normAutofit/>
          </a:bodyPr>
          <a:lstStyle/>
          <a:p>
            <a:pPr marL="0" indent="0" algn="l">
              <a:lnSpc>
                <a:spcPct val="118548"/>
              </a:lnSpc>
              <a:buNone/>
            </a:pPr>
            <a:r>
              <a:rPr lang="en-US" sz="1575" dirty="0">
                <a:solidFill>
                  <a:srgbClr val="080C16">
                    <a:alpha val="74000"/>
                  </a:srgbClr>
                </a:solidFill>
                <a:latin typeface="Arial" pitchFamily="34" charset="0"/>
                <a:ea typeface="Arial" pitchFamily="34" charset="-122"/>
                <a:cs typeface="Arial" pitchFamily="34" charset="-120"/>
              </a:rPr>
              <a:t>Recommended </a:t>
            </a:r>
            <a:r>
              <a:rPr lang="en-US" sz="1575" dirty="0">
                <a:solidFill>
                  <a:srgbClr val="3A8A7B"/>
                </a:solidFill>
                <a:latin typeface="Arial" pitchFamily="34" charset="0"/>
                <a:ea typeface="Arial" pitchFamily="34" charset="-122"/>
                <a:cs typeface="Arial" pitchFamily="34" charset="-120"/>
              </a:rPr>
              <a:t>Quantum Flex </a:t>
            </a:r>
            <a:r>
              <a:rPr lang="en-US" sz="1575" dirty="0">
                <a:solidFill>
                  <a:srgbClr val="080C16">
                    <a:alpha val="74000"/>
                  </a:srgbClr>
                </a:solidFill>
                <a:latin typeface="Arial" pitchFamily="34" charset="0"/>
                <a:ea typeface="Arial" pitchFamily="34" charset="-122"/>
                <a:cs typeface="Arial" pitchFamily="34" charset="-120"/>
              </a:rPr>
              <a:t>· </a:t>
            </a:r>
            <a:r>
              <a:rPr lang="en-US" sz="1575" dirty="0">
                <a:solidFill>
                  <a:srgbClr val="B55CC1"/>
                </a:solidFill>
                <a:latin typeface="Arial" pitchFamily="34" charset="0"/>
                <a:ea typeface="Arial" pitchFamily="34" charset="-122"/>
                <a:cs typeface="Arial" pitchFamily="34" charset="-120"/>
              </a:rPr>
              <a:t>Quantum Ignite</a:t>
            </a:r>
            <a:endParaRPr lang="en-US" sz="1575" dirty="0"/>
          </a:p>
        </p:txBody>
      </p:sp>
      <p:sp>
        <p:nvSpPr>
          <p:cNvPr id="11" name="Shape 7"/>
          <p:cNvSpPr/>
          <p:nvPr/>
        </p:nvSpPr>
        <p:spPr>
          <a:xfrm>
            <a:off x="4358640" y="4182070"/>
            <a:ext cx="3063240" cy="3815715"/>
          </a:xfrm>
          <a:prstGeom prst="roundRect">
            <a:avLst>
              <a:gd name="adj" fmla="val 1244"/>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12" name="Text 8"/>
          <p:cNvSpPr/>
          <p:nvPr/>
        </p:nvSpPr>
        <p:spPr>
          <a:xfrm>
            <a:off x="4602480" y="4444960"/>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Regional Banks</a:t>
            </a:r>
            <a:endParaRPr lang="en-US" sz="1875" dirty="0"/>
          </a:p>
        </p:txBody>
      </p:sp>
      <p:sp>
        <p:nvSpPr>
          <p:cNvPr id="13" name="Text 9"/>
          <p:cNvSpPr/>
          <p:nvPr/>
        </p:nvSpPr>
        <p:spPr>
          <a:xfrm>
            <a:off x="4602480" y="4845010"/>
            <a:ext cx="2652827" cy="1861185"/>
          </a:xfrm>
          <a:prstGeom prst="rect">
            <a:avLst/>
          </a:prstGeom>
          <a:noFill/>
          <a:ln/>
        </p:spPr>
        <p:txBody>
          <a:bodyPr wrap="square" lIns="25400" tIns="25400" rIns="25400" bIns="25400" rtlCol="0" anchor="t">
            <a:normAutofit/>
          </a:bodyPr>
          <a:lstStyle/>
          <a:p>
            <a:pPr marL="0" indent="0" algn="l">
              <a:lnSpc>
                <a:spcPct val="124609"/>
              </a:lnSpc>
              <a:buNone/>
            </a:pPr>
            <a:r>
              <a:rPr lang="en-US" sz="1650" dirty="0">
                <a:solidFill>
                  <a:srgbClr val="080C16"/>
                </a:solidFill>
                <a:latin typeface="Arial" pitchFamily="34" charset="0"/>
                <a:ea typeface="Arial" pitchFamily="34" charset="-122"/>
                <a:cs typeface="Arial" pitchFamily="34" charset="-120"/>
              </a:rPr>
              <a:t>Expanding SMB portfolio capacity with configurable, API-native infrastructure and maximum control over their core systems.</a:t>
            </a:r>
            <a:endParaRPr lang="en-US" sz="1650" dirty="0"/>
          </a:p>
        </p:txBody>
      </p:sp>
      <p:sp>
        <p:nvSpPr>
          <p:cNvPr id="14" name="Text 10"/>
          <p:cNvSpPr/>
          <p:nvPr/>
        </p:nvSpPr>
        <p:spPr>
          <a:xfrm>
            <a:off x="4602480" y="6858595"/>
            <a:ext cx="2652827" cy="914400"/>
          </a:xfrm>
          <a:prstGeom prst="rect">
            <a:avLst/>
          </a:prstGeom>
          <a:noFill/>
          <a:ln/>
        </p:spPr>
        <p:txBody>
          <a:bodyPr wrap="square" lIns="25400" tIns="25400" rIns="25400" bIns="25400" rtlCol="0" anchor="t">
            <a:normAutofit/>
          </a:bodyPr>
          <a:lstStyle/>
          <a:p>
            <a:pPr marL="0" indent="0" algn="l">
              <a:lnSpc>
                <a:spcPct val="118548"/>
              </a:lnSpc>
              <a:buNone/>
            </a:pPr>
            <a:r>
              <a:rPr lang="en-US" sz="1575" dirty="0">
                <a:solidFill>
                  <a:srgbClr val="080C16">
                    <a:alpha val="74000"/>
                  </a:srgbClr>
                </a:solidFill>
                <a:latin typeface="Arial" pitchFamily="34" charset="0"/>
                <a:ea typeface="Arial" pitchFamily="34" charset="-122"/>
                <a:cs typeface="Arial" pitchFamily="34" charset="-120"/>
              </a:rPr>
              <a:t>Recommended </a:t>
            </a:r>
            <a:r>
              <a:rPr lang="en-US" sz="1575" dirty="0">
                <a:solidFill>
                  <a:srgbClr val="499CC5"/>
                </a:solidFill>
                <a:latin typeface="Arial" pitchFamily="34" charset="0"/>
                <a:ea typeface="Arial" pitchFamily="34" charset="-122"/>
                <a:cs typeface="Arial" pitchFamily="34" charset="-120"/>
              </a:rPr>
              <a:t>Quantum Core </a:t>
            </a:r>
            <a:r>
              <a:rPr lang="en-US" sz="1575" dirty="0">
                <a:solidFill>
                  <a:srgbClr val="080C16">
                    <a:alpha val="74000"/>
                  </a:srgbClr>
                </a:solidFill>
                <a:latin typeface="Arial" pitchFamily="34" charset="0"/>
                <a:ea typeface="Arial" pitchFamily="34" charset="-122"/>
                <a:cs typeface="Arial" pitchFamily="34" charset="-120"/>
              </a:rPr>
              <a:t>· </a:t>
            </a:r>
            <a:r>
              <a:rPr lang="en-US" sz="1575" dirty="0">
                <a:solidFill>
                  <a:srgbClr val="3A8A7B"/>
                </a:solidFill>
                <a:latin typeface="Arial" pitchFamily="34" charset="0"/>
                <a:ea typeface="Arial" pitchFamily="34" charset="-122"/>
                <a:cs typeface="Arial" pitchFamily="34" charset="-120"/>
              </a:rPr>
              <a:t>Quantum Flex</a:t>
            </a:r>
            <a:endParaRPr lang="en-US" sz="1575" dirty="0"/>
          </a:p>
        </p:txBody>
      </p:sp>
      <p:sp>
        <p:nvSpPr>
          <p:cNvPr id="15" name="Shape 11"/>
          <p:cNvSpPr/>
          <p:nvPr/>
        </p:nvSpPr>
        <p:spPr>
          <a:xfrm>
            <a:off x="7612380" y="4182070"/>
            <a:ext cx="3063240" cy="3815715"/>
          </a:xfrm>
          <a:prstGeom prst="roundRect">
            <a:avLst>
              <a:gd name="adj" fmla="val 1244"/>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16" name="Text 12"/>
          <p:cNvSpPr/>
          <p:nvPr/>
        </p:nvSpPr>
        <p:spPr>
          <a:xfrm>
            <a:off x="7856220" y="4444960"/>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Credit Unions</a:t>
            </a:r>
            <a:endParaRPr lang="en-US" sz="1875" dirty="0"/>
          </a:p>
        </p:txBody>
      </p:sp>
      <p:sp>
        <p:nvSpPr>
          <p:cNvPr id="17" name="Text 13"/>
          <p:cNvSpPr/>
          <p:nvPr/>
        </p:nvSpPr>
        <p:spPr>
          <a:xfrm>
            <a:off x="7856220" y="4845010"/>
            <a:ext cx="2652827" cy="1557338"/>
          </a:xfrm>
          <a:prstGeom prst="rect">
            <a:avLst/>
          </a:prstGeom>
          <a:noFill/>
          <a:ln/>
        </p:spPr>
        <p:txBody>
          <a:bodyPr wrap="square" lIns="25400" tIns="25400" rIns="25400" bIns="25400" rtlCol="0" anchor="t">
            <a:normAutofit lnSpcReduction="10000"/>
          </a:bodyPr>
          <a:lstStyle/>
          <a:p>
            <a:pPr marL="0" indent="0" algn="l">
              <a:lnSpc>
                <a:spcPct val="124609"/>
              </a:lnSpc>
              <a:buNone/>
            </a:pPr>
            <a:r>
              <a:rPr lang="en-US" sz="1650" dirty="0">
                <a:solidFill>
                  <a:srgbClr val="080C16"/>
                </a:solidFill>
                <a:latin typeface="Arial" pitchFamily="34" charset="0"/>
                <a:ea typeface="Arial" pitchFamily="34" charset="-122"/>
                <a:cs typeface="Arial" pitchFamily="34" charset="-120"/>
              </a:rPr>
              <a:t>Member-centric SMB lending with white-label branding and managed compliance aligned to member expectations.</a:t>
            </a:r>
            <a:endParaRPr lang="en-US" sz="1650" dirty="0"/>
          </a:p>
        </p:txBody>
      </p:sp>
      <p:sp>
        <p:nvSpPr>
          <p:cNvPr id="18" name="Text 14"/>
          <p:cNvSpPr/>
          <p:nvPr/>
        </p:nvSpPr>
        <p:spPr>
          <a:xfrm>
            <a:off x="7856220" y="6858595"/>
            <a:ext cx="2652827" cy="914400"/>
          </a:xfrm>
          <a:prstGeom prst="rect">
            <a:avLst/>
          </a:prstGeom>
          <a:noFill/>
          <a:ln/>
        </p:spPr>
        <p:txBody>
          <a:bodyPr wrap="square" lIns="25400" tIns="25400" rIns="25400" bIns="25400" rtlCol="0" anchor="t">
            <a:normAutofit/>
          </a:bodyPr>
          <a:lstStyle/>
          <a:p>
            <a:pPr marL="0" indent="0" algn="l">
              <a:lnSpc>
                <a:spcPct val="118548"/>
              </a:lnSpc>
              <a:buNone/>
            </a:pPr>
            <a:r>
              <a:rPr lang="en-US" sz="1575" dirty="0">
                <a:solidFill>
                  <a:srgbClr val="080C16">
                    <a:alpha val="74000"/>
                  </a:srgbClr>
                </a:solidFill>
                <a:latin typeface="Arial" pitchFamily="34" charset="0"/>
                <a:ea typeface="Arial" pitchFamily="34" charset="-122"/>
                <a:cs typeface="Arial" pitchFamily="34" charset="-120"/>
              </a:rPr>
              <a:t>Recommended </a:t>
            </a:r>
            <a:r>
              <a:rPr lang="en-US" sz="1575" dirty="0">
                <a:solidFill>
                  <a:srgbClr val="3A8A7B"/>
                </a:solidFill>
                <a:latin typeface="Arial" pitchFamily="34" charset="0"/>
                <a:ea typeface="Arial" pitchFamily="34" charset="-122"/>
                <a:cs typeface="Arial" pitchFamily="34" charset="-120"/>
              </a:rPr>
              <a:t>Quantum Flex </a:t>
            </a:r>
            <a:r>
              <a:rPr lang="en-US" sz="1575" dirty="0">
                <a:solidFill>
                  <a:srgbClr val="080C16">
                    <a:alpha val="74000"/>
                  </a:srgbClr>
                </a:solidFill>
                <a:latin typeface="Arial" pitchFamily="34" charset="0"/>
                <a:ea typeface="Arial" pitchFamily="34" charset="-122"/>
                <a:cs typeface="Arial" pitchFamily="34" charset="-120"/>
              </a:rPr>
              <a:t>· </a:t>
            </a:r>
            <a:r>
              <a:rPr lang="en-US" sz="1575" dirty="0">
                <a:solidFill>
                  <a:srgbClr val="B55CC1"/>
                </a:solidFill>
                <a:latin typeface="Arial" pitchFamily="34" charset="0"/>
                <a:ea typeface="Arial" pitchFamily="34" charset="-122"/>
                <a:cs typeface="Arial" pitchFamily="34" charset="-120"/>
              </a:rPr>
              <a:t>Quantum Ignite</a:t>
            </a:r>
            <a:endParaRPr lang="en-US" sz="1575" dirty="0"/>
          </a:p>
        </p:txBody>
      </p:sp>
      <p:sp>
        <p:nvSpPr>
          <p:cNvPr id="19" name="Shape 15"/>
          <p:cNvSpPr/>
          <p:nvPr/>
        </p:nvSpPr>
        <p:spPr>
          <a:xfrm>
            <a:off x="10866120" y="4182070"/>
            <a:ext cx="3063240" cy="3815715"/>
          </a:xfrm>
          <a:prstGeom prst="roundRect">
            <a:avLst>
              <a:gd name="adj" fmla="val 1244"/>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20" name="Text 16"/>
          <p:cNvSpPr/>
          <p:nvPr/>
        </p:nvSpPr>
        <p:spPr>
          <a:xfrm>
            <a:off x="11109960" y="4444960"/>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Fintech &amp; Embedded</a:t>
            </a:r>
            <a:endParaRPr lang="en-US" sz="1875" dirty="0"/>
          </a:p>
        </p:txBody>
      </p:sp>
      <p:sp>
        <p:nvSpPr>
          <p:cNvPr id="21" name="Text 17"/>
          <p:cNvSpPr/>
          <p:nvPr/>
        </p:nvSpPr>
        <p:spPr>
          <a:xfrm>
            <a:off x="11109960" y="4845010"/>
            <a:ext cx="2652827" cy="1253490"/>
          </a:xfrm>
          <a:prstGeom prst="rect">
            <a:avLst/>
          </a:prstGeom>
          <a:noFill/>
          <a:ln/>
        </p:spPr>
        <p:txBody>
          <a:bodyPr wrap="square" lIns="25400" tIns="25400" rIns="25400" bIns="25400" rtlCol="0" anchor="t">
            <a:normAutofit lnSpcReduction="10000"/>
          </a:bodyPr>
          <a:lstStyle/>
          <a:p>
            <a:pPr marL="0" indent="0" algn="l">
              <a:lnSpc>
                <a:spcPct val="124609"/>
              </a:lnSpc>
              <a:buNone/>
            </a:pPr>
            <a:r>
              <a:rPr lang="en-US" sz="1650" dirty="0">
                <a:solidFill>
                  <a:srgbClr val="080C16"/>
                </a:solidFill>
                <a:latin typeface="Arial" pitchFamily="34" charset="0"/>
                <a:ea typeface="Arial" pitchFamily="34" charset="-122"/>
                <a:cs typeface="Arial" pitchFamily="34" charset="-120"/>
              </a:rPr>
              <a:t>Embedding SMB credit into existing platforms via REST API: native credit, no third-party redirect.</a:t>
            </a:r>
            <a:endParaRPr lang="en-US" sz="1650" dirty="0"/>
          </a:p>
        </p:txBody>
      </p:sp>
      <p:sp>
        <p:nvSpPr>
          <p:cNvPr id="22" name="Text 18"/>
          <p:cNvSpPr/>
          <p:nvPr/>
        </p:nvSpPr>
        <p:spPr>
          <a:xfrm>
            <a:off x="11109960" y="6858595"/>
            <a:ext cx="2652827" cy="914400"/>
          </a:xfrm>
          <a:prstGeom prst="rect">
            <a:avLst/>
          </a:prstGeom>
          <a:noFill/>
          <a:ln/>
        </p:spPr>
        <p:txBody>
          <a:bodyPr wrap="square" lIns="25400" tIns="25400" rIns="25400" bIns="25400" rtlCol="0" anchor="t">
            <a:normAutofit/>
          </a:bodyPr>
          <a:lstStyle/>
          <a:p>
            <a:pPr marL="0" indent="0" algn="l">
              <a:lnSpc>
                <a:spcPct val="118548"/>
              </a:lnSpc>
              <a:buNone/>
            </a:pPr>
            <a:r>
              <a:rPr lang="en-US" sz="1575" dirty="0">
                <a:solidFill>
                  <a:srgbClr val="080C16">
                    <a:alpha val="74000"/>
                  </a:srgbClr>
                </a:solidFill>
                <a:latin typeface="Arial" pitchFamily="34" charset="0"/>
                <a:ea typeface="Arial" pitchFamily="34" charset="-122"/>
                <a:cs typeface="Arial" pitchFamily="34" charset="-120"/>
              </a:rPr>
              <a:t>Recommended </a:t>
            </a:r>
            <a:r>
              <a:rPr lang="en-US" sz="1575" dirty="0">
                <a:solidFill>
                  <a:srgbClr val="499CC5"/>
                </a:solidFill>
                <a:latin typeface="Arial" pitchFamily="34" charset="0"/>
                <a:ea typeface="Arial" pitchFamily="34" charset="-122"/>
                <a:cs typeface="Arial" pitchFamily="34" charset="-120"/>
              </a:rPr>
              <a:t>Quantum Core</a:t>
            </a:r>
            <a:endParaRPr lang="en-US" sz="1575" dirty="0"/>
          </a:p>
        </p:txBody>
      </p:sp>
      <p:sp>
        <p:nvSpPr>
          <p:cNvPr id="23" name="Shape 19"/>
          <p:cNvSpPr/>
          <p:nvPr/>
        </p:nvSpPr>
        <p:spPr>
          <a:xfrm>
            <a:off x="14119860" y="4182070"/>
            <a:ext cx="3063240" cy="3815715"/>
          </a:xfrm>
          <a:prstGeom prst="roundRect">
            <a:avLst>
              <a:gd name="adj" fmla="val 1244"/>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24" name="Text 20"/>
          <p:cNvSpPr/>
          <p:nvPr/>
        </p:nvSpPr>
        <p:spPr>
          <a:xfrm>
            <a:off x="14363700" y="4444960"/>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Non-Bank Lenders</a:t>
            </a:r>
            <a:endParaRPr lang="en-US" sz="1875" dirty="0"/>
          </a:p>
        </p:txBody>
      </p:sp>
      <p:sp>
        <p:nvSpPr>
          <p:cNvPr id="25" name="Text 21"/>
          <p:cNvSpPr/>
          <p:nvPr/>
        </p:nvSpPr>
        <p:spPr>
          <a:xfrm>
            <a:off x="14363700" y="4845010"/>
            <a:ext cx="2652827" cy="1253490"/>
          </a:xfrm>
          <a:prstGeom prst="rect">
            <a:avLst/>
          </a:prstGeom>
          <a:noFill/>
          <a:ln/>
        </p:spPr>
        <p:txBody>
          <a:bodyPr wrap="square" lIns="25400" tIns="25400" rIns="25400" bIns="25400" rtlCol="0" anchor="t">
            <a:normAutofit lnSpcReduction="10000"/>
          </a:bodyPr>
          <a:lstStyle/>
          <a:p>
            <a:pPr marL="0" indent="0" algn="l">
              <a:lnSpc>
                <a:spcPct val="124609"/>
              </a:lnSpc>
              <a:buNone/>
            </a:pPr>
            <a:r>
              <a:rPr lang="en-US" sz="1650" dirty="0">
                <a:solidFill>
                  <a:srgbClr val="080C16"/>
                </a:solidFill>
                <a:latin typeface="Arial" pitchFamily="34" charset="0"/>
                <a:ea typeface="Arial" pitchFamily="34" charset="-122"/>
                <a:cs typeface="Arial" pitchFamily="34" charset="-120"/>
              </a:rPr>
              <a:t>Launching or modernizing specialty lending programs with flexible, scalable infrastructure.</a:t>
            </a:r>
            <a:endParaRPr lang="en-US" sz="1650" dirty="0"/>
          </a:p>
        </p:txBody>
      </p:sp>
      <p:sp>
        <p:nvSpPr>
          <p:cNvPr id="26" name="Text 22"/>
          <p:cNvSpPr/>
          <p:nvPr/>
        </p:nvSpPr>
        <p:spPr>
          <a:xfrm>
            <a:off x="14363700" y="6858595"/>
            <a:ext cx="2652827" cy="914400"/>
          </a:xfrm>
          <a:prstGeom prst="rect">
            <a:avLst/>
          </a:prstGeom>
          <a:noFill/>
          <a:ln/>
        </p:spPr>
        <p:txBody>
          <a:bodyPr wrap="square" lIns="25400" tIns="25400" rIns="25400" bIns="25400" rtlCol="0" anchor="t">
            <a:normAutofit/>
          </a:bodyPr>
          <a:lstStyle/>
          <a:p>
            <a:pPr marL="0" indent="0" algn="l">
              <a:lnSpc>
                <a:spcPct val="118548"/>
              </a:lnSpc>
              <a:buNone/>
            </a:pPr>
            <a:r>
              <a:rPr lang="en-US" sz="1575" dirty="0">
                <a:solidFill>
                  <a:srgbClr val="080C16">
                    <a:alpha val="74000"/>
                  </a:srgbClr>
                </a:solidFill>
                <a:latin typeface="Arial" pitchFamily="34" charset="0"/>
                <a:ea typeface="Arial" pitchFamily="34" charset="-122"/>
                <a:cs typeface="Arial" pitchFamily="34" charset="-120"/>
              </a:rPr>
              <a:t>Recommended </a:t>
            </a:r>
            <a:r>
              <a:rPr lang="en-US" sz="1575" dirty="0">
                <a:solidFill>
                  <a:srgbClr val="499CC5"/>
                </a:solidFill>
                <a:latin typeface="Arial" pitchFamily="34" charset="0"/>
                <a:ea typeface="Arial" pitchFamily="34" charset="-122"/>
                <a:cs typeface="Arial" pitchFamily="34" charset="-120"/>
              </a:rPr>
              <a:t>Quantum Core </a:t>
            </a:r>
            <a:r>
              <a:rPr lang="en-US" sz="1575" dirty="0">
                <a:solidFill>
                  <a:srgbClr val="080C16">
                    <a:alpha val="74000"/>
                  </a:srgbClr>
                </a:solidFill>
                <a:latin typeface="Arial" pitchFamily="34" charset="0"/>
                <a:ea typeface="Arial" pitchFamily="34" charset="-122"/>
                <a:cs typeface="Arial" pitchFamily="34" charset="-120"/>
              </a:rPr>
              <a:t>· </a:t>
            </a:r>
            <a:r>
              <a:rPr lang="en-US" sz="1575" dirty="0">
                <a:solidFill>
                  <a:srgbClr val="3A8A7B"/>
                </a:solidFill>
                <a:latin typeface="Arial" pitchFamily="34" charset="0"/>
                <a:ea typeface="Arial" pitchFamily="34" charset="-122"/>
                <a:cs typeface="Arial" pitchFamily="34" charset="-120"/>
              </a:rPr>
              <a:t>Quantum Flex</a:t>
            </a:r>
            <a:endParaRPr lang="en-US" sz="1575" dirty="0"/>
          </a:p>
        </p:txBody>
      </p:sp>
      <p:sp>
        <p:nvSpPr>
          <p:cNvPr id="27" name="Shape 23"/>
          <p:cNvSpPr/>
          <p:nvPr/>
        </p:nvSpPr>
        <p:spPr>
          <a:xfrm>
            <a:off x="1104900" y="9418320"/>
            <a:ext cx="16078200" cy="9525"/>
          </a:xfrm>
          <a:prstGeom prst="rect">
            <a:avLst/>
          </a:prstGeom>
          <a:solidFill>
            <a:srgbClr val="21386F">
              <a:alpha val="16000"/>
            </a:srgbClr>
          </a:solidFill>
          <a:ln/>
        </p:spPr>
        <p:txBody>
          <a:bodyPr/>
          <a:lstStyle/>
          <a:p>
            <a:endParaRPr lang="es-MX"/>
          </a:p>
        </p:txBody>
      </p:sp>
      <p:sp>
        <p:nvSpPr>
          <p:cNvPr id="28" name="Text 24"/>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080C16">
                    <a:alpha val="62000"/>
                  </a:srgbClr>
                </a:solidFill>
                <a:latin typeface="Arial" pitchFamily="34" charset="0"/>
                <a:ea typeface="Arial" pitchFamily="34" charset="-122"/>
                <a:cs typeface="Arial" pitchFamily="34" charset="-120"/>
              </a:rPr>
              <a:t>Company Overview · 2026</a:t>
            </a:r>
            <a:endParaRPr lang="en-US" sz="1500" dirty="0"/>
          </a:p>
        </p:txBody>
      </p:sp>
      <p:sp>
        <p:nvSpPr>
          <p:cNvPr id="29" name="Text 25"/>
          <p:cNvSpPr/>
          <p:nvPr/>
        </p:nvSpPr>
        <p:spPr>
          <a:xfrm>
            <a:off x="16470154" y="9597390"/>
            <a:ext cx="789146"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21386F"/>
                </a:solidFill>
                <a:latin typeface="Arial" pitchFamily="34" charset="0"/>
                <a:ea typeface="Arial" pitchFamily="34" charset="-122"/>
                <a:cs typeface="Arial" pitchFamily="34" charset="-120"/>
              </a:rPr>
              <a:t>05 </a:t>
            </a:r>
            <a:r>
              <a:rPr lang="en-US" sz="1500" kern="0" spc="120" dirty="0">
                <a:solidFill>
                  <a:srgbClr val="080C16">
                    <a:alpha val="62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70000"/>
                    </a14:imgEffect>
                  </a14:imgLayer>
                </a14:imgProps>
              </a:ext>
            </a:extLst>
          </a:blip>
          <a:srcRect l="20000" b="40512"/>
          <a:stretch>
            <a:fillRect/>
          </a:stretch>
        </p:blipFill>
        <p:spPr>
          <a:xfrm rot="10800000">
            <a:off x="13898881" y="0"/>
            <a:ext cx="4389119" cy="7818120"/>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FULL LIFECYCLE COVERAGE</a:t>
            </a:r>
            <a:endParaRPr lang="en-US" sz="1500" dirty="0"/>
          </a:p>
        </p:txBody>
      </p:sp>
      <p:sp>
        <p:nvSpPr>
          <p:cNvPr id="4" name="Text 1"/>
          <p:cNvSpPr/>
          <p:nvPr/>
        </p:nvSpPr>
        <p:spPr>
          <a:xfrm>
            <a:off x="1104900" y="1242060"/>
            <a:ext cx="12557760" cy="1813798"/>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From application to portfolio:</a:t>
            </a:r>
          </a:p>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the full lending lifecycle, covered.</a:t>
            </a:r>
            <a:endParaRPr lang="en-US" sz="4800" dirty="0"/>
          </a:p>
        </p:txBody>
      </p:sp>
      <p:sp>
        <p:nvSpPr>
          <p:cNvPr id="5" name="Text 2"/>
          <p:cNvSpPr/>
          <p:nvPr/>
        </p:nvSpPr>
        <p:spPr>
          <a:xfrm>
            <a:off x="1104900" y="2749153"/>
            <a:ext cx="12363450" cy="409575"/>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FFFFFF"/>
                </a:solidFill>
                <a:latin typeface="Arial" pitchFamily="34" charset="0"/>
                <a:ea typeface="Arial" pitchFamily="34" charset="-122"/>
                <a:cs typeface="Arial" pitchFamily="34" charset="-120"/>
              </a:rPr>
              <a:t>No stage requires a separate vendor or third-party integration for standard program operations.</a:t>
            </a:r>
            <a:endParaRPr lang="en-US" sz="1950" dirty="0"/>
          </a:p>
        </p:txBody>
      </p:sp>
      <p:sp>
        <p:nvSpPr>
          <p:cNvPr id="6" name="Text 3"/>
          <p:cNvSpPr/>
          <p:nvPr/>
        </p:nvSpPr>
        <p:spPr>
          <a:xfrm>
            <a:off x="1314450" y="5027414"/>
            <a:ext cx="2486573" cy="342900"/>
          </a:xfrm>
          <a:prstGeom prst="rect">
            <a:avLst/>
          </a:prstGeom>
          <a:noFill/>
          <a:ln/>
        </p:spPr>
        <p:txBody>
          <a:bodyPr wrap="square" lIns="25400" tIns="25400" rIns="25400" bIns="25400" rtlCol="0" anchor="ctr">
            <a:normAutofit fontScale="92500" lnSpcReduction="10000"/>
          </a:bodyPr>
          <a:lstStyle/>
          <a:p>
            <a:pPr marL="0" indent="0" algn="l">
              <a:lnSpc>
                <a:spcPct val="88889"/>
              </a:lnSpc>
              <a:buNone/>
            </a:pPr>
            <a:r>
              <a:rPr lang="en-US" sz="2400" dirty="0">
                <a:solidFill>
                  <a:srgbClr val="8DB1FF"/>
                </a:solidFill>
                <a:latin typeface="Arial" pitchFamily="34" charset="0"/>
                <a:ea typeface="Arial" pitchFamily="34" charset="-122"/>
                <a:cs typeface="Arial" pitchFamily="34" charset="-120"/>
              </a:rPr>
              <a:t>01</a:t>
            </a:r>
            <a:endParaRPr lang="en-US" sz="2400" dirty="0"/>
          </a:p>
        </p:txBody>
      </p:sp>
      <p:sp>
        <p:nvSpPr>
          <p:cNvPr id="7" name="Text 4"/>
          <p:cNvSpPr/>
          <p:nvPr/>
        </p:nvSpPr>
        <p:spPr>
          <a:xfrm>
            <a:off x="1314450" y="5522714"/>
            <a:ext cx="2486573"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Pre-Qualification</a:t>
            </a:r>
            <a:endParaRPr lang="en-US" sz="1875" dirty="0"/>
          </a:p>
        </p:txBody>
      </p:sp>
      <p:sp>
        <p:nvSpPr>
          <p:cNvPr id="8" name="Text 5"/>
          <p:cNvSpPr/>
          <p:nvPr/>
        </p:nvSpPr>
        <p:spPr>
          <a:xfrm>
            <a:off x="1314450" y="5922764"/>
            <a:ext cx="2336721" cy="1695450"/>
          </a:xfrm>
          <a:prstGeom prst="rect">
            <a:avLst/>
          </a:prstGeom>
          <a:noFill/>
          <a:ln/>
        </p:spPr>
        <p:txBody>
          <a:bodyPr wrap="square" lIns="25400" tIns="25400" rIns="25400" bIns="25400" rtlCol="0" anchor="t">
            <a:normAutofit/>
          </a:bodyPr>
          <a:lstStyle/>
          <a:p>
            <a:pPr marL="0" indent="0" algn="l">
              <a:lnSpc>
                <a:spcPct val="127941"/>
              </a:lnSpc>
              <a:buNone/>
            </a:pPr>
            <a:r>
              <a:rPr lang="en-US" sz="1800" dirty="0">
                <a:solidFill>
                  <a:srgbClr val="FFFFFF"/>
                </a:solidFill>
                <a:latin typeface="Arial" pitchFamily="34" charset="0"/>
                <a:ea typeface="Arial" pitchFamily="34" charset="-122"/>
                <a:cs typeface="Arial" pitchFamily="34" charset="-120"/>
              </a:rPr>
              <a:t>Marketing, lead capture, and borrower identity verification before application.</a:t>
            </a:r>
            <a:endParaRPr lang="en-US" sz="1800" dirty="0"/>
          </a:p>
        </p:txBody>
      </p:sp>
      <p:sp>
        <p:nvSpPr>
          <p:cNvPr id="9" name="Text 6"/>
          <p:cNvSpPr/>
          <p:nvPr/>
        </p:nvSpPr>
        <p:spPr>
          <a:xfrm>
            <a:off x="3994071" y="5027414"/>
            <a:ext cx="2486704" cy="342900"/>
          </a:xfrm>
          <a:prstGeom prst="rect">
            <a:avLst/>
          </a:prstGeom>
          <a:noFill/>
          <a:ln/>
        </p:spPr>
        <p:txBody>
          <a:bodyPr wrap="square" lIns="25400" tIns="25400" rIns="25400" bIns="25400" rtlCol="0" anchor="ctr">
            <a:normAutofit fontScale="92500" lnSpcReduction="10000"/>
          </a:bodyPr>
          <a:lstStyle/>
          <a:p>
            <a:pPr marL="0" indent="0" algn="l">
              <a:lnSpc>
                <a:spcPct val="88889"/>
              </a:lnSpc>
              <a:buNone/>
            </a:pPr>
            <a:r>
              <a:rPr lang="en-US" sz="2400" dirty="0">
                <a:solidFill>
                  <a:srgbClr val="8DB1FF"/>
                </a:solidFill>
                <a:latin typeface="Arial" pitchFamily="34" charset="0"/>
                <a:ea typeface="Arial" pitchFamily="34" charset="-122"/>
                <a:cs typeface="Arial" pitchFamily="34" charset="-120"/>
              </a:rPr>
              <a:t>02</a:t>
            </a:r>
            <a:endParaRPr lang="en-US" sz="2400" dirty="0"/>
          </a:p>
        </p:txBody>
      </p:sp>
      <p:sp>
        <p:nvSpPr>
          <p:cNvPr id="10" name="Text 7"/>
          <p:cNvSpPr/>
          <p:nvPr/>
        </p:nvSpPr>
        <p:spPr>
          <a:xfrm>
            <a:off x="3994071" y="5522714"/>
            <a:ext cx="2336840" cy="60960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Application &amp; Origination</a:t>
            </a:r>
            <a:endParaRPr lang="en-US" sz="1875" dirty="0"/>
          </a:p>
        </p:txBody>
      </p:sp>
      <p:sp>
        <p:nvSpPr>
          <p:cNvPr id="11" name="Text 8"/>
          <p:cNvSpPr/>
          <p:nvPr/>
        </p:nvSpPr>
        <p:spPr>
          <a:xfrm>
            <a:off x="3994071" y="6208514"/>
            <a:ext cx="2336840" cy="136398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1800" dirty="0">
                <a:solidFill>
                  <a:srgbClr val="FFFFFF"/>
                </a:solidFill>
                <a:latin typeface="Arial" pitchFamily="34" charset="0"/>
                <a:ea typeface="Arial" pitchFamily="34" charset="-122"/>
                <a:cs typeface="Arial" pitchFamily="34" charset="-120"/>
              </a:rPr>
              <a:t>Structured intake, document collection, and submission workflow.</a:t>
            </a:r>
            <a:endParaRPr lang="en-US" sz="1800" dirty="0"/>
          </a:p>
        </p:txBody>
      </p:sp>
      <p:sp>
        <p:nvSpPr>
          <p:cNvPr id="12" name="Text 9"/>
          <p:cNvSpPr/>
          <p:nvPr/>
        </p:nvSpPr>
        <p:spPr>
          <a:xfrm>
            <a:off x="6673811" y="5027414"/>
            <a:ext cx="2486573" cy="342900"/>
          </a:xfrm>
          <a:prstGeom prst="rect">
            <a:avLst/>
          </a:prstGeom>
          <a:noFill/>
          <a:ln/>
        </p:spPr>
        <p:txBody>
          <a:bodyPr wrap="square" lIns="25400" tIns="25400" rIns="25400" bIns="25400" rtlCol="0" anchor="ctr">
            <a:normAutofit fontScale="92500" lnSpcReduction="10000"/>
          </a:bodyPr>
          <a:lstStyle/>
          <a:p>
            <a:pPr marL="0" indent="0" algn="l">
              <a:lnSpc>
                <a:spcPct val="88889"/>
              </a:lnSpc>
              <a:buNone/>
            </a:pPr>
            <a:r>
              <a:rPr lang="en-US" sz="2400" dirty="0">
                <a:solidFill>
                  <a:srgbClr val="8DB1FF"/>
                </a:solidFill>
                <a:latin typeface="Arial" pitchFamily="34" charset="0"/>
                <a:ea typeface="Arial" pitchFamily="34" charset="-122"/>
                <a:cs typeface="Arial" pitchFamily="34" charset="-120"/>
              </a:rPr>
              <a:t>03</a:t>
            </a:r>
            <a:endParaRPr lang="en-US" sz="2400" dirty="0"/>
          </a:p>
        </p:txBody>
      </p:sp>
      <p:sp>
        <p:nvSpPr>
          <p:cNvPr id="13" name="Text 10"/>
          <p:cNvSpPr/>
          <p:nvPr/>
        </p:nvSpPr>
        <p:spPr>
          <a:xfrm>
            <a:off x="6673811" y="5522714"/>
            <a:ext cx="2336721" cy="60960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Underwriting &amp; Decisioning</a:t>
            </a:r>
            <a:endParaRPr lang="en-US" sz="1875" dirty="0"/>
          </a:p>
        </p:txBody>
      </p:sp>
      <p:sp>
        <p:nvSpPr>
          <p:cNvPr id="14" name="Text 11"/>
          <p:cNvSpPr/>
          <p:nvPr/>
        </p:nvSpPr>
        <p:spPr>
          <a:xfrm>
            <a:off x="6673811" y="6208514"/>
            <a:ext cx="2336721" cy="136398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1800" dirty="0">
                <a:solidFill>
                  <a:srgbClr val="FFFFFF"/>
                </a:solidFill>
                <a:latin typeface="Arial" pitchFamily="34" charset="0"/>
                <a:ea typeface="Arial" pitchFamily="34" charset="-122"/>
                <a:cs typeface="Arial" pitchFamily="34" charset="-120"/>
              </a:rPr>
              <a:t>Gen 5 credit model scoring, policy rules, and automated approval workflows.</a:t>
            </a:r>
            <a:endParaRPr lang="en-US" sz="1800" dirty="0"/>
          </a:p>
        </p:txBody>
      </p:sp>
      <p:sp>
        <p:nvSpPr>
          <p:cNvPr id="15" name="Text 12"/>
          <p:cNvSpPr/>
          <p:nvPr/>
        </p:nvSpPr>
        <p:spPr>
          <a:xfrm>
            <a:off x="9353431" y="5027414"/>
            <a:ext cx="2486704" cy="342900"/>
          </a:xfrm>
          <a:prstGeom prst="rect">
            <a:avLst/>
          </a:prstGeom>
          <a:noFill/>
          <a:ln/>
        </p:spPr>
        <p:txBody>
          <a:bodyPr wrap="square" lIns="25400" tIns="25400" rIns="25400" bIns="25400" rtlCol="0" anchor="ctr">
            <a:normAutofit fontScale="92500" lnSpcReduction="10000"/>
          </a:bodyPr>
          <a:lstStyle/>
          <a:p>
            <a:pPr marL="0" indent="0" algn="l">
              <a:lnSpc>
                <a:spcPct val="88889"/>
              </a:lnSpc>
              <a:buNone/>
            </a:pPr>
            <a:r>
              <a:rPr lang="en-US" sz="2400" dirty="0">
                <a:solidFill>
                  <a:srgbClr val="8DB1FF"/>
                </a:solidFill>
                <a:latin typeface="Arial" pitchFamily="34" charset="0"/>
                <a:ea typeface="Arial" pitchFamily="34" charset="-122"/>
                <a:cs typeface="Arial" pitchFamily="34" charset="-120"/>
              </a:rPr>
              <a:t>04</a:t>
            </a:r>
            <a:endParaRPr lang="en-US" sz="2400" dirty="0"/>
          </a:p>
        </p:txBody>
      </p:sp>
      <p:sp>
        <p:nvSpPr>
          <p:cNvPr id="16" name="Text 13"/>
          <p:cNvSpPr/>
          <p:nvPr/>
        </p:nvSpPr>
        <p:spPr>
          <a:xfrm>
            <a:off x="9353431" y="5522714"/>
            <a:ext cx="2486704"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Closing &amp; Funding</a:t>
            </a:r>
            <a:endParaRPr lang="en-US" sz="1875" dirty="0"/>
          </a:p>
        </p:txBody>
      </p:sp>
      <p:sp>
        <p:nvSpPr>
          <p:cNvPr id="17" name="Text 14"/>
          <p:cNvSpPr/>
          <p:nvPr/>
        </p:nvSpPr>
        <p:spPr>
          <a:xfrm>
            <a:off x="9353431" y="5922764"/>
            <a:ext cx="2336840" cy="136398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1800" dirty="0">
                <a:solidFill>
                  <a:srgbClr val="FFFFFF"/>
                </a:solidFill>
                <a:latin typeface="Arial" pitchFamily="34" charset="0"/>
                <a:ea typeface="Arial" pitchFamily="34" charset="-122"/>
                <a:cs typeface="Arial" pitchFamily="34" charset="-120"/>
              </a:rPr>
              <a:t>Loan agreement execution, guarantee processing, and disbursement.</a:t>
            </a:r>
            <a:endParaRPr lang="en-US" sz="1800" dirty="0"/>
          </a:p>
        </p:txBody>
      </p:sp>
      <p:sp>
        <p:nvSpPr>
          <p:cNvPr id="18" name="Text 15"/>
          <p:cNvSpPr/>
          <p:nvPr/>
        </p:nvSpPr>
        <p:spPr>
          <a:xfrm>
            <a:off x="12033171" y="5027414"/>
            <a:ext cx="2486704" cy="342900"/>
          </a:xfrm>
          <a:prstGeom prst="rect">
            <a:avLst/>
          </a:prstGeom>
          <a:noFill/>
          <a:ln/>
        </p:spPr>
        <p:txBody>
          <a:bodyPr wrap="square" lIns="25400" tIns="25400" rIns="25400" bIns="25400" rtlCol="0" anchor="ctr">
            <a:normAutofit fontScale="92500" lnSpcReduction="10000"/>
          </a:bodyPr>
          <a:lstStyle/>
          <a:p>
            <a:pPr marL="0" indent="0" algn="l">
              <a:lnSpc>
                <a:spcPct val="88889"/>
              </a:lnSpc>
              <a:buNone/>
            </a:pPr>
            <a:r>
              <a:rPr lang="en-US" sz="2400" dirty="0">
                <a:solidFill>
                  <a:srgbClr val="8DB1FF"/>
                </a:solidFill>
                <a:latin typeface="Arial" pitchFamily="34" charset="0"/>
                <a:ea typeface="Arial" pitchFamily="34" charset="-122"/>
                <a:cs typeface="Arial" pitchFamily="34" charset="-120"/>
              </a:rPr>
              <a:t>05</a:t>
            </a:r>
            <a:endParaRPr lang="en-US" sz="2400" dirty="0"/>
          </a:p>
        </p:txBody>
      </p:sp>
      <p:sp>
        <p:nvSpPr>
          <p:cNvPr id="19" name="Text 16"/>
          <p:cNvSpPr/>
          <p:nvPr/>
        </p:nvSpPr>
        <p:spPr>
          <a:xfrm>
            <a:off x="12033171" y="5522714"/>
            <a:ext cx="2486704"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Servicing &amp; Portfolio</a:t>
            </a:r>
            <a:endParaRPr lang="en-US" sz="1875" dirty="0"/>
          </a:p>
        </p:txBody>
      </p:sp>
      <p:sp>
        <p:nvSpPr>
          <p:cNvPr id="20" name="Text 17"/>
          <p:cNvSpPr/>
          <p:nvPr/>
        </p:nvSpPr>
        <p:spPr>
          <a:xfrm>
            <a:off x="12033171" y="5922764"/>
            <a:ext cx="2336840" cy="136398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1800" dirty="0">
                <a:solidFill>
                  <a:srgbClr val="FFFFFF"/>
                </a:solidFill>
                <a:latin typeface="Arial" pitchFamily="34" charset="0"/>
                <a:ea typeface="Arial" pitchFamily="34" charset="-122"/>
                <a:cs typeface="Arial" pitchFamily="34" charset="-120"/>
              </a:rPr>
              <a:t>Payment processing, covenant monitoring, and portfolio health reporting.</a:t>
            </a:r>
            <a:endParaRPr lang="en-US" sz="1800" dirty="0"/>
          </a:p>
        </p:txBody>
      </p:sp>
      <p:sp>
        <p:nvSpPr>
          <p:cNvPr id="21" name="Text 18"/>
          <p:cNvSpPr/>
          <p:nvPr/>
        </p:nvSpPr>
        <p:spPr>
          <a:xfrm>
            <a:off x="14712910" y="5027414"/>
            <a:ext cx="2486573" cy="342900"/>
          </a:xfrm>
          <a:prstGeom prst="rect">
            <a:avLst/>
          </a:prstGeom>
          <a:noFill/>
          <a:ln/>
        </p:spPr>
        <p:txBody>
          <a:bodyPr wrap="square" lIns="25400" tIns="25400" rIns="25400" bIns="25400" rtlCol="0" anchor="ctr">
            <a:normAutofit fontScale="92500" lnSpcReduction="10000"/>
          </a:bodyPr>
          <a:lstStyle/>
          <a:p>
            <a:pPr marL="0" indent="0" algn="l">
              <a:lnSpc>
                <a:spcPct val="88889"/>
              </a:lnSpc>
              <a:buNone/>
            </a:pPr>
            <a:r>
              <a:rPr lang="en-US" sz="2400" dirty="0">
                <a:solidFill>
                  <a:srgbClr val="8DB1FF"/>
                </a:solidFill>
                <a:latin typeface="Arial" pitchFamily="34" charset="0"/>
                <a:ea typeface="Arial" pitchFamily="34" charset="-122"/>
                <a:cs typeface="Arial" pitchFamily="34" charset="-120"/>
              </a:rPr>
              <a:t>06</a:t>
            </a:r>
            <a:endParaRPr lang="en-US" sz="2400" dirty="0"/>
          </a:p>
        </p:txBody>
      </p:sp>
      <p:sp>
        <p:nvSpPr>
          <p:cNvPr id="22" name="Text 19"/>
          <p:cNvSpPr/>
          <p:nvPr/>
        </p:nvSpPr>
        <p:spPr>
          <a:xfrm>
            <a:off x="14712910" y="5522714"/>
            <a:ext cx="2486573"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Renewal &amp; Expansion</a:t>
            </a:r>
            <a:endParaRPr lang="en-US" sz="1875" dirty="0"/>
          </a:p>
        </p:txBody>
      </p:sp>
      <p:sp>
        <p:nvSpPr>
          <p:cNvPr id="23" name="Text 20"/>
          <p:cNvSpPr/>
          <p:nvPr/>
        </p:nvSpPr>
        <p:spPr>
          <a:xfrm>
            <a:off x="14712910" y="5922764"/>
            <a:ext cx="2336721" cy="136398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1800" dirty="0">
                <a:solidFill>
                  <a:srgbClr val="FFFFFF"/>
                </a:solidFill>
                <a:latin typeface="Arial" pitchFamily="34" charset="0"/>
                <a:ea typeface="Arial" pitchFamily="34" charset="-122"/>
                <a:cs typeface="Arial" pitchFamily="34" charset="-120"/>
              </a:rPr>
              <a:t>Proactive renewal outreach, credit line expansion, and retention workflows.</a:t>
            </a:r>
            <a:endParaRPr lang="en-US" sz="1800" dirty="0"/>
          </a:p>
        </p:txBody>
      </p:sp>
      <p:sp>
        <p:nvSpPr>
          <p:cNvPr id="24" name="Shape 21"/>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25" name="Text 22"/>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26" name="Text 23"/>
          <p:cNvSpPr/>
          <p:nvPr/>
        </p:nvSpPr>
        <p:spPr>
          <a:xfrm>
            <a:off x="16467891" y="9597390"/>
            <a:ext cx="791408"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06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cxnSp>
        <p:nvCxnSpPr>
          <p:cNvPr id="29" name="Conector recto de flecha 28">
            <a:extLst>
              <a:ext uri="{FF2B5EF4-FFF2-40B4-BE49-F238E27FC236}">
                <a16:creationId xmlns:a16="http://schemas.microsoft.com/office/drawing/2014/main" id="{2E8B6B30-E713-4D33-81BD-CF45244F9A11}"/>
              </a:ext>
            </a:extLst>
          </p:cNvPr>
          <p:cNvCxnSpPr>
            <a:cxnSpLocks/>
          </p:cNvCxnSpPr>
          <p:nvPr/>
        </p:nvCxnSpPr>
        <p:spPr>
          <a:xfrm>
            <a:off x="1901468" y="5143500"/>
            <a:ext cx="1749703" cy="0"/>
          </a:xfrm>
          <a:prstGeom prst="straightConnector1">
            <a:avLst/>
          </a:prstGeom>
          <a:ln w="12700">
            <a:solidFill>
              <a:srgbClr val="8DB1FF"/>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a:extLst>
              <a:ext uri="{FF2B5EF4-FFF2-40B4-BE49-F238E27FC236}">
                <a16:creationId xmlns:a16="http://schemas.microsoft.com/office/drawing/2014/main" id="{D02BD227-C3D0-C94F-C296-F523C3DC5024}"/>
              </a:ext>
            </a:extLst>
          </p:cNvPr>
          <p:cNvCxnSpPr>
            <a:cxnSpLocks/>
          </p:cNvCxnSpPr>
          <p:nvPr/>
        </p:nvCxnSpPr>
        <p:spPr>
          <a:xfrm>
            <a:off x="4644668" y="5143500"/>
            <a:ext cx="1749703" cy="0"/>
          </a:xfrm>
          <a:prstGeom prst="straightConnector1">
            <a:avLst/>
          </a:prstGeom>
          <a:ln w="12700">
            <a:solidFill>
              <a:srgbClr val="8DB1FF"/>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a:extLst>
              <a:ext uri="{FF2B5EF4-FFF2-40B4-BE49-F238E27FC236}">
                <a16:creationId xmlns:a16="http://schemas.microsoft.com/office/drawing/2014/main" id="{B5BCDBCA-61B2-8666-E188-8E8A96686E8C}"/>
              </a:ext>
            </a:extLst>
          </p:cNvPr>
          <p:cNvCxnSpPr>
            <a:cxnSpLocks/>
          </p:cNvCxnSpPr>
          <p:nvPr/>
        </p:nvCxnSpPr>
        <p:spPr>
          <a:xfrm>
            <a:off x="7323473" y="5143500"/>
            <a:ext cx="1749703" cy="0"/>
          </a:xfrm>
          <a:prstGeom prst="straightConnector1">
            <a:avLst/>
          </a:prstGeom>
          <a:ln w="12700">
            <a:solidFill>
              <a:srgbClr val="8DB1FF"/>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a:extLst>
              <a:ext uri="{FF2B5EF4-FFF2-40B4-BE49-F238E27FC236}">
                <a16:creationId xmlns:a16="http://schemas.microsoft.com/office/drawing/2014/main" id="{F69ED303-BE8B-6A55-BC77-C41DB1EF4A19}"/>
              </a:ext>
            </a:extLst>
          </p:cNvPr>
          <p:cNvCxnSpPr>
            <a:cxnSpLocks/>
          </p:cNvCxnSpPr>
          <p:nvPr/>
        </p:nvCxnSpPr>
        <p:spPr>
          <a:xfrm>
            <a:off x="9995838" y="5143500"/>
            <a:ext cx="1749703" cy="0"/>
          </a:xfrm>
          <a:prstGeom prst="straightConnector1">
            <a:avLst/>
          </a:prstGeom>
          <a:ln w="12700">
            <a:solidFill>
              <a:srgbClr val="8DB1FF"/>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de flecha 33">
            <a:extLst>
              <a:ext uri="{FF2B5EF4-FFF2-40B4-BE49-F238E27FC236}">
                <a16:creationId xmlns:a16="http://schemas.microsoft.com/office/drawing/2014/main" id="{A015EEE8-0F2E-D695-8C40-A877BA8CE6DB}"/>
              </a:ext>
            </a:extLst>
          </p:cNvPr>
          <p:cNvCxnSpPr>
            <a:cxnSpLocks/>
          </p:cNvCxnSpPr>
          <p:nvPr/>
        </p:nvCxnSpPr>
        <p:spPr>
          <a:xfrm>
            <a:off x="12687523" y="5143500"/>
            <a:ext cx="1749703" cy="0"/>
          </a:xfrm>
          <a:prstGeom prst="straightConnector1">
            <a:avLst/>
          </a:prstGeom>
          <a:ln w="12700">
            <a:solidFill>
              <a:srgbClr val="8DB1FF"/>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80C16"/>
        </a:solidFill>
        <a:effectLst/>
      </p:bgPr>
    </p:bg>
    <p:spTree>
      <p:nvGrpSpPr>
        <p:cNvPr id="1" name=""/>
        <p:cNvGrpSpPr/>
        <p:nvPr/>
      </p:nvGrpSpPr>
      <p:grpSpPr>
        <a:xfrm>
          <a:off x="0" y="0"/>
          <a:ext cx="0" cy="0"/>
          <a:chOff x="0" y="0"/>
          <a:chExt cx="0" cy="0"/>
        </a:xfrm>
      </p:grpSpPr>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DEPLOYMENT</a:t>
            </a:r>
            <a:endParaRPr lang="en-US" sz="1500" dirty="0"/>
          </a:p>
        </p:txBody>
      </p:sp>
      <p:sp>
        <p:nvSpPr>
          <p:cNvPr id="4" name="Text 1"/>
          <p:cNvSpPr/>
          <p:nvPr/>
        </p:nvSpPr>
        <p:spPr>
          <a:xfrm>
            <a:off x="1104900" y="1242060"/>
            <a:ext cx="11772900" cy="1678305"/>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Three deployment models.</a:t>
            </a:r>
          </a:p>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One platform.</a:t>
            </a:r>
            <a:endParaRPr lang="en-US" sz="4800" dirty="0"/>
          </a:p>
        </p:txBody>
      </p:sp>
      <p:sp>
        <p:nvSpPr>
          <p:cNvPr id="5" name="Shape 2"/>
          <p:cNvSpPr/>
          <p:nvPr/>
        </p:nvSpPr>
        <p:spPr>
          <a:xfrm>
            <a:off x="1104900" y="3062407"/>
            <a:ext cx="5232321" cy="5920859"/>
          </a:xfrm>
          <a:prstGeom prst="roundRect">
            <a:avLst>
              <a:gd name="adj" fmla="val 728"/>
            </a:avLst>
          </a:prstGeom>
          <a:solidFill>
            <a:srgbClr val="0E172E"/>
          </a:solidFill>
          <a:ln w="15240">
            <a:solidFill>
              <a:srgbClr val="499CC5"/>
            </a:solidFill>
            <a:prstDash val="solid"/>
          </a:ln>
        </p:spPr>
        <p:txBody>
          <a:bodyPr/>
          <a:lstStyle/>
          <a:p>
            <a:endParaRPr lang="es-MX"/>
          </a:p>
        </p:txBody>
      </p:sp>
      <p:pic>
        <p:nvPicPr>
          <p:cNvPr id="6" name="Image 1" descr="preencoded.png"/>
          <p:cNvPicPr>
            <a:picLocks noChangeAspect="1"/>
          </p:cNvPicPr>
          <p:nvPr/>
        </p:nvPicPr>
        <p:blipFill>
          <a:blip r:embed="rId3"/>
          <a:srcRect l="-6" r="-6"/>
          <a:stretch/>
        </p:blipFill>
        <p:spPr>
          <a:xfrm>
            <a:off x="1386840" y="3363397"/>
            <a:ext cx="1600200" cy="485299"/>
          </a:xfrm>
          <a:prstGeom prst="rect">
            <a:avLst/>
          </a:prstGeom>
        </p:spPr>
      </p:pic>
      <p:sp>
        <p:nvSpPr>
          <p:cNvPr id="7" name="Text 3"/>
          <p:cNvSpPr/>
          <p:nvPr/>
        </p:nvSpPr>
        <p:spPr>
          <a:xfrm>
            <a:off x="1386840" y="4058245"/>
            <a:ext cx="5135285" cy="289560"/>
          </a:xfrm>
          <a:prstGeom prst="rect">
            <a:avLst/>
          </a:prstGeom>
          <a:noFill/>
          <a:ln/>
        </p:spPr>
        <p:txBody>
          <a:bodyPr wrap="squar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API-FIRST · DEVELOPER-NATIVE</a:t>
            </a:r>
            <a:endParaRPr lang="en-US" sz="1500" dirty="0"/>
          </a:p>
        </p:txBody>
      </p:sp>
      <p:sp>
        <p:nvSpPr>
          <p:cNvPr id="8" name="Text 4"/>
          <p:cNvSpPr/>
          <p:nvPr/>
        </p:nvSpPr>
        <p:spPr>
          <a:xfrm>
            <a:off x="1386840" y="4462105"/>
            <a:ext cx="4808494" cy="1409700"/>
          </a:xfrm>
          <a:prstGeom prst="rect">
            <a:avLst/>
          </a:prstGeom>
          <a:noFill/>
          <a:ln/>
        </p:spPr>
        <p:txBody>
          <a:bodyPr wrap="square" lIns="25400" tIns="25400" rIns="25400" bIns="25400" rtlCol="0" anchor="t">
            <a:normAutofit/>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A full REST API layer across the entire lending stack, with no opinionated workflows. Deploy the modules you need, in any sequence.</a:t>
            </a:r>
            <a:endParaRPr lang="en-US" sz="1800" dirty="0"/>
          </a:p>
        </p:txBody>
      </p:sp>
      <p:sp>
        <p:nvSpPr>
          <p:cNvPr id="9" name="Text 5"/>
          <p:cNvSpPr/>
          <p:nvPr/>
        </p:nvSpPr>
        <p:spPr>
          <a:xfrm>
            <a:off x="1233488" y="5986106"/>
            <a:ext cx="4897993" cy="1455420"/>
          </a:xfrm>
          <a:prstGeom prst="rect">
            <a:avLst/>
          </a:prstGeom>
          <a:noFill/>
          <a:ln/>
        </p:spPr>
        <p:txBody>
          <a:bodyPr wrap="square" lIns="25400" tIns="25400" rIns="25400" bIns="25400" rtlCol="0" anchor="t">
            <a:normAutofit/>
          </a:bodyPr>
          <a:lstStyle/>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Zero workflow lock-in</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Integrates with existing LOS, CRM &amp; core banking</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Sandbox &amp; docs available pre-contract</a:t>
            </a:r>
            <a:endParaRPr lang="en-US" sz="1725" dirty="0"/>
          </a:p>
        </p:txBody>
      </p:sp>
      <p:sp>
        <p:nvSpPr>
          <p:cNvPr id="10" name="Text 6"/>
          <p:cNvSpPr/>
          <p:nvPr/>
        </p:nvSpPr>
        <p:spPr>
          <a:xfrm>
            <a:off x="1386840" y="7802166"/>
            <a:ext cx="4808494" cy="918210"/>
          </a:xfrm>
          <a:prstGeom prst="rect">
            <a:avLst/>
          </a:prstGeom>
          <a:noFill/>
          <a:ln/>
        </p:spPr>
        <p:txBody>
          <a:bodyPr wrap="square" lIns="25400" tIns="25400" rIns="25400" bIns="25400" rtlCol="0" anchor="t">
            <a:normAutofit/>
          </a:bodyPr>
          <a:lstStyle/>
          <a:p>
            <a:pPr marL="0" indent="0" algn="l">
              <a:lnSpc>
                <a:spcPct val="120312"/>
              </a:lnSpc>
              <a:buNone/>
            </a:pPr>
            <a:r>
              <a:rPr lang="en-US" sz="1650" dirty="0">
                <a:solidFill>
                  <a:srgbClr val="FFFFFF">
                    <a:alpha val="74000"/>
                  </a:srgbClr>
                </a:solidFill>
                <a:latin typeface="Arial" pitchFamily="34" charset="0"/>
                <a:ea typeface="Arial" pitchFamily="34" charset="-122"/>
                <a:cs typeface="Arial" pitchFamily="34" charset="-120"/>
              </a:rPr>
              <a:t>Best for </a:t>
            </a:r>
            <a:r>
              <a:rPr lang="en-US" sz="1650" dirty="0">
                <a:solidFill>
                  <a:srgbClr val="8DB1FF"/>
                </a:solidFill>
                <a:latin typeface="Arial" pitchFamily="34" charset="0"/>
                <a:ea typeface="Arial" pitchFamily="34" charset="-122"/>
                <a:cs typeface="Arial" pitchFamily="34" charset="-120"/>
              </a:rPr>
              <a:t>Regional banks, fintech &amp; non-bank lenders </a:t>
            </a:r>
            <a:r>
              <a:rPr lang="en-US" sz="1650" dirty="0">
                <a:solidFill>
                  <a:srgbClr val="FFFFFF">
                    <a:alpha val="74000"/>
                  </a:srgbClr>
                </a:solidFill>
                <a:latin typeface="Arial" pitchFamily="34" charset="0"/>
                <a:ea typeface="Arial" pitchFamily="34" charset="-122"/>
                <a:cs typeface="Arial" pitchFamily="34" charset="-120"/>
              </a:rPr>
              <a:t>First transaction in </a:t>
            </a:r>
            <a:r>
              <a:rPr lang="en-US" sz="1650" dirty="0">
                <a:solidFill>
                  <a:srgbClr val="8DB1FF"/>
                </a:solidFill>
                <a:latin typeface="Arial" pitchFamily="34" charset="0"/>
                <a:ea typeface="Arial" pitchFamily="34" charset="-122"/>
                <a:cs typeface="Arial" pitchFamily="34" charset="-120"/>
              </a:rPr>
              <a:t>45–90 days</a:t>
            </a:r>
            <a:endParaRPr lang="en-US" sz="1650" dirty="0"/>
          </a:p>
        </p:txBody>
      </p:sp>
      <p:sp>
        <p:nvSpPr>
          <p:cNvPr id="11" name="Shape 7"/>
          <p:cNvSpPr/>
          <p:nvPr/>
        </p:nvSpPr>
        <p:spPr>
          <a:xfrm>
            <a:off x="6527721" y="3062407"/>
            <a:ext cx="5232440" cy="5920859"/>
          </a:xfrm>
          <a:prstGeom prst="roundRect">
            <a:avLst>
              <a:gd name="adj" fmla="val 728"/>
            </a:avLst>
          </a:prstGeom>
          <a:solidFill>
            <a:srgbClr val="0E172E"/>
          </a:solidFill>
          <a:ln w="15240">
            <a:solidFill>
              <a:srgbClr val="3A8A7B"/>
            </a:solidFill>
            <a:prstDash val="solid"/>
          </a:ln>
        </p:spPr>
        <p:txBody>
          <a:bodyPr/>
          <a:lstStyle/>
          <a:p>
            <a:endParaRPr lang="es-MX"/>
          </a:p>
        </p:txBody>
      </p:sp>
      <p:pic>
        <p:nvPicPr>
          <p:cNvPr id="12" name="Image 2" descr="preencoded.png"/>
          <p:cNvPicPr>
            <a:picLocks noChangeAspect="1"/>
          </p:cNvPicPr>
          <p:nvPr/>
        </p:nvPicPr>
        <p:blipFill>
          <a:blip r:embed="rId4"/>
          <a:srcRect l="-1" r="-1"/>
          <a:stretch/>
        </p:blipFill>
        <p:spPr>
          <a:xfrm>
            <a:off x="6809661" y="3363397"/>
            <a:ext cx="1600200" cy="469821"/>
          </a:xfrm>
          <a:prstGeom prst="rect">
            <a:avLst/>
          </a:prstGeom>
        </p:spPr>
      </p:pic>
      <p:sp>
        <p:nvSpPr>
          <p:cNvPr id="13" name="Text 8"/>
          <p:cNvSpPr/>
          <p:nvPr/>
        </p:nvSpPr>
        <p:spPr>
          <a:xfrm>
            <a:off x="6809661" y="4042767"/>
            <a:ext cx="5135416" cy="289560"/>
          </a:xfrm>
          <a:prstGeom prst="rect">
            <a:avLst/>
          </a:prstGeom>
          <a:noFill/>
          <a:ln/>
        </p:spPr>
        <p:txBody>
          <a:bodyPr wrap="squar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MODULAR · CONFIGURABLE</a:t>
            </a:r>
            <a:endParaRPr lang="en-US" sz="1500" dirty="0"/>
          </a:p>
        </p:txBody>
      </p:sp>
      <p:sp>
        <p:nvSpPr>
          <p:cNvPr id="14" name="Text 9"/>
          <p:cNvSpPr/>
          <p:nvPr/>
        </p:nvSpPr>
        <p:spPr>
          <a:xfrm>
            <a:off x="6809661" y="4446627"/>
            <a:ext cx="4808617" cy="14097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Nine independently activatable modules across every phase of the lending program. Activate what you need; add more as you scale.</a:t>
            </a:r>
            <a:endParaRPr lang="en-US" sz="1800" dirty="0"/>
          </a:p>
        </p:txBody>
      </p:sp>
      <p:sp>
        <p:nvSpPr>
          <p:cNvPr id="15" name="Text 10"/>
          <p:cNvSpPr/>
          <p:nvPr/>
        </p:nvSpPr>
        <p:spPr>
          <a:xfrm>
            <a:off x="6656308" y="5970627"/>
            <a:ext cx="4898112" cy="1455420"/>
          </a:xfrm>
          <a:prstGeom prst="rect">
            <a:avLst/>
          </a:prstGeom>
          <a:noFill/>
          <a:ln/>
        </p:spPr>
        <p:txBody>
          <a:bodyPr wrap="square" lIns="25400" tIns="25400" rIns="25400" bIns="25400" rtlCol="0" anchor="t">
            <a:normAutofit/>
          </a:bodyPr>
          <a:lstStyle/>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No monolithic deployment required</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Module-by-module growth path</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One compliance framework across all modules</a:t>
            </a:r>
            <a:endParaRPr lang="en-US" sz="1725" dirty="0"/>
          </a:p>
        </p:txBody>
      </p:sp>
      <p:sp>
        <p:nvSpPr>
          <p:cNvPr id="16" name="Text 11"/>
          <p:cNvSpPr/>
          <p:nvPr/>
        </p:nvSpPr>
        <p:spPr>
          <a:xfrm>
            <a:off x="6809661" y="7802166"/>
            <a:ext cx="4808617" cy="918210"/>
          </a:xfrm>
          <a:prstGeom prst="rect">
            <a:avLst/>
          </a:prstGeom>
          <a:noFill/>
          <a:ln/>
        </p:spPr>
        <p:txBody>
          <a:bodyPr wrap="square" lIns="25400" tIns="25400" rIns="25400" bIns="25400" rtlCol="0" anchor="t">
            <a:normAutofit/>
          </a:bodyPr>
          <a:lstStyle/>
          <a:p>
            <a:pPr marL="0" indent="0" algn="l">
              <a:lnSpc>
                <a:spcPct val="120312"/>
              </a:lnSpc>
              <a:buNone/>
            </a:pPr>
            <a:r>
              <a:rPr lang="en-US" sz="1650" dirty="0">
                <a:solidFill>
                  <a:srgbClr val="FFFFFF">
                    <a:alpha val="74000"/>
                  </a:srgbClr>
                </a:solidFill>
                <a:latin typeface="Arial" pitchFamily="34" charset="0"/>
                <a:ea typeface="Arial" pitchFamily="34" charset="-122"/>
                <a:cs typeface="Arial" pitchFamily="34" charset="-120"/>
              </a:rPr>
              <a:t>Best for </a:t>
            </a:r>
            <a:r>
              <a:rPr lang="en-US" sz="1650" dirty="0">
                <a:solidFill>
                  <a:srgbClr val="8DB1FF"/>
                </a:solidFill>
                <a:latin typeface="Arial" pitchFamily="34" charset="0"/>
                <a:ea typeface="Arial" pitchFamily="34" charset="-122"/>
                <a:cs typeface="Arial" pitchFamily="34" charset="-120"/>
              </a:rPr>
              <a:t>Community banks, credit unions, regional banks </a:t>
            </a:r>
            <a:r>
              <a:rPr lang="en-US" sz="1650" dirty="0">
                <a:solidFill>
                  <a:srgbClr val="FFFFFF">
                    <a:alpha val="74000"/>
                  </a:srgbClr>
                </a:solidFill>
                <a:latin typeface="Arial" pitchFamily="34" charset="0"/>
                <a:ea typeface="Arial" pitchFamily="34" charset="-122"/>
                <a:cs typeface="Arial" pitchFamily="34" charset="-120"/>
              </a:rPr>
              <a:t>Activates </a:t>
            </a:r>
            <a:r>
              <a:rPr lang="en-US" sz="1650" dirty="0">
                <a:solidFill>
                  <a:srgbClr val="8DB1FF"/>
                </a:solidFill>
                <a:latin typeface="Arial" pitchFamily="34" charset="0"/>
                <a:ea typeface="Arial" pitchFamily="34" charset="-122"/>
                <a:cs typeface="Arial" pitchFamily="34" charset="-120"/>
              </a:rPr>
              <a:t>module by module</a:t>
            </a:r>
            <a:endParaRPr lang="en-US" sz="1650" dirty="0"/>
          </a:p>
        </p:txBody>
      </p:sp>
      <p:sp>
        <p:nvSpPr>
          <p:cNvPr id="17" name="Shape 12"/>
          <p:cNvSpPr/>
          <p:nvPr/>
        </p:nvSpPr>
        <p:spPr>
          <a:xfrm>
            <a:off x="11950660" y="3062407"/>
            <a:ext cx="5232440" cy="5920859"/>
          </a:xfrm>
          <a:prstGeom prst="roundRect">
            <a:avLst>
              <a:gd name="adj" fmla="val 728"/>
            </a:avLst>
          </a:prstGeom>
          <a:solidFill>
            <a:srgbClr val="0E172E"/>
          </a:solidFill>
          <a:ln w="15240">
            <a:solidFill>
              <a:srgbClr val="B55CC1"/>
            </a:solidFill>
            <a:prstDash val="solid"/>
          </a:ln>
        </p:spPr>
        <p:txBody>
          <a:bodyPr/>
          <a:lstStyle/>
          <a:p>
            <a:endParaRPr lang="es-MX"/>
          </a:p>
        </p:txBody>
      </p:sp>
      <p:pic>
        <p:nvPicPr>
          <p:cNvPr id="18" name="Image 3" descr="preencoded.png"/>
          <p:cNvPicPr>
            <a:picLocks noChangeAspect="1"/>
          </p:cNvPicPr>
          <p:nvPr/>
        </p:nvPicPr>
        <p:blipFill>
          <a:blip r:embed="rId5"/>
          <a:srcRect l="-2" r="-2"/>
          <a:stretch/>
        </p:blipFill>
        <p:spPr>
          <a:xfrm>
            <a:off x="12232601" y="3363397"/>
            <a:ext cx="1600200" cy="693539"/>
          </a:xfrm>
          <a:prstGeom prst="rect">
            <a:avLst/>
          </a:prstGeom>
        </p:spPr>
      </p:pic>
      <p:sp>
        <p:nvSpPr>
          <p:cNvPr id="19" name="Text 13"/>
          <p:cNvSpPr/>
          <p:nvPr/>
        </p:nvSpPr>
        <p:spPr>
          <a:xfrm>
            <a:off x="12232601" y="4266486"/>
            <a:ext cx="5135416" cy="289560"/>
          </a:xfrm>
          <a:prstGeom prst="rect">
            <a:avLst/>
          </a:prstGeom>
          <a:noFill/>
          <a:ln/>
        </p:spPr>
        <p:txBody>
          <a:bodyPr wrap="squar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FULLY MANAGED · WHITE-LABEL</a:t>
            </a:r>
            <a:endParaRPr lang="en-US" sz="1500" dirty="0"/>
          </a:p>
        </p:txBody>
      </p:sp>
      <p:sp>
        <p:nvSpPr>
          <p:cNvPr id="20" name="Text 14"/>
          <p:cNvSpPr/>
          <p:nvPr/>
        </p:nvSpPr>
        <p:spPr>
          <a:xfrm>
            <a:off x="12232601" y="4670346"/>
            <a:ext cx="4808617" cy="1409700"/>
          </a:xfrm>
          <a:prstGeom prst="rect">
            <a:avLst/>
          </a:prstGeom>
          <a:noFill/>
          <a:ln/>
        </p:spPr>
        <p:txBody>
          <a:bodyPr wrap="square" lIns="25400" tIns="25400" rIns="25400" bIns="25400" rtlCol="0" anchor="t">
            <a:normAutofit/>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A fully managed, white-label deployment. QLS operates the infrastructure, compliance, and support layer under your institution's brand.</a:t>
            </a:r>
            <a:endParaRPr lang="en-US" sz="1800" dirty="0"/>
          </a:p>
        </p:txBody>
      </p:sp>
      <p:sp>
        <p:nvSpPr>
          <p:cNvPr id="21" name="Text 15"/>
          <p:cNvSpPr/>
          <p:nvPr/>
        </p:nvSpPr>
        <p:spPr>
          <a:xfrm>
            <a:off x="12079249" y="6194346"/>
            <a:ext cx="4898112" cy="1455420"/>
          </a:xfrm>
          <a:prstGeom prst="rect">
            <a:avLst/>
          </a:prstGeom>
          <a:noFill/>
          <a:ln/>
        </p:spPr>
        <p:txBody>
          <a:bodyPr wrap="square" lIns="25400" tIns="25400" rIns="25400" bIns="25400" rtlCol="0" anchor="t">
            <a:normAutofit/>
          </a:bodyPr>
          <a:lstStyle/>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Your brand, our infrastructure</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No internal build or tech team required</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QLS manages ongoing compliance operations</a:t>
            </a:r>
            <a:endParaRPr lang="en-US" sz="1725" dirty="0"/>
          </a:p>
        </p:txBody>
      </p:sp>
      <p:sp>
        <p:nvSpPr>
          <p:cNvPr id="22" name="Text 16"/>
          <p:cNvSpPr/>
          <p:nvPr/>
        </p:nvSpPr>
        <p:spPr>
          <a:xfrm>
            <a:off x="12232601" y="7802166"/>
            <a:ext cx="4808617" cy="918210"/>
          </a:xfrm>
          <a:prstGeom prst="rect">
            <a:avLst/>
          </a:prstGeom>
          <a:noFill/>
          <a:ln/>
        </p:spPr>
        <p:txBody>
          <a:bodyPr wrap="square" lIns="25400" tIns="25400" rIns="25400" bIns="25400" rtlCol="0" anchor="t">
            <a:normAutofit/>
          </a:bodyPr>
          <a:lstStyle/>
          <a:p>
            <a:pPr marL="0" indent="0" algn="l">
              <a:lnSpc>
                <a:spcPct val="120312"/>
              </a:lnSpc>
              <a:buNone/>
            </a:pPr>
            <a:r>
              <a:rPr lang="en-US" sz="1650" dirty="0">
                <a:solidFill>
                  <a:srgbClr val="FFFFFF">
                    <a:alpha val="74000"/>
                  </a:srgbClr>
                </a:solidFill>
                <a:latin typeface="Arial" pitchFamily="34" charset="0"/>
                <a:ea typeface="Arial" pitchFamily="34" charset="-122"/>
                <a:cs typeface="Arial" pitchFamily="34" charset="-120"/>
              </a:rPr>
              <a:t>Best for </a:t>
            </a:r>
            <a:r>
              <a:rPr lang="en-US" sz="1650" dirty="0">
                <a:solidFill>
                  <a:srgbClr val="8DB1FF"/>
                </a:solidFill>
                <a:latin typeface="Arial" pitchFamily="34" charset="0"/>
                <a:ea typeface="Arial" pitchFamily="34" charset="-122"/>
                <a:cs typeface="Arial" pitchFamily="34" charset="-120"/>
              </a:rPr>
              <a:t>Institutions launching their first SMB program </a:t>
            </a:r>
            <a:r>
              <a:rPr lang="en-US" sz="1650" dirty="0">
                <a:solidFill>
                  <a:srgbClr val="FFFFFF">
                    <a:alpha val="74000"/>
                  </a:srgbClr>
                </a:solidFill>
                <a:latin typeface="Arial" pitchFamily="34" charset="0"/>
                <a:ea typeface="Arial" pitchFamily="34" charset="-122"/>
                <a:cs typeface="Arial" pitchFamily="34" charset="-120"/>
              </a:rPr>
              <a:t>Launch-ready in </a:t>
            </a:r>
            <a:r>
              <a:rPr lang="en-US" sz="1650" dirty="0">
                <a:solidFill>
                  <a:srgbClr val="8DB1FF"/>
                </a:solidFill>
                <a:latin typeface="Arial" pitchFamily="34" charset="0"/>
                <a:ea typeface="Arial" pitchFamily="34" charset="-122"/>
                <a:cs typeface="Arial" pitchFamily="34" charset="-120"/>
              </a:rPr>
              <a:t>60–90 days</a:t>
            </a:r>
            <a:endParaRPr lang="en-US" sz="1650" dirty="0"/>
          </a:p>
        </p:txBody>
      </p:sp>
      <p:sp>
        <p:nvSpPr>
          <p:cNvPr id="23" name="Shape 17"/>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24" name="Text 18"/>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25" name="Text 19"/>
          <p:cNvSpPr/>
          <p:nvPr/>
        </p:nvSpPr>
        <p:spPr>
          <a:xfrm>
            <a:off x="16487775" y="9597390"/>
            <a:ext cx="771525"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07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15387" t="-2453" r="959" b="14057"/>
          <a:stretch>
            <a:fillRect/>
          </a:stretch>
        </p:blipFill>
        <p:spPr>
          <a:xfrm rot="10800000">
            <a:off x="12322628" y="38100"/>
            <a:ext cx="5965371" cy="8002072"/>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21386F"/>
                </a:solidFill>
                <a:latin typeface="Arial" pitchFamily="34" charset="0"/>
                <a:ea typeface="Arial" pitchFamily="34" charset="-122"/>
                <a:cs typeface="Arial" pitchFamily="34" charset="-120"/>
              </a:rPr>
              <a:t>PARTNERSHIP</a:t>
            </a:r>
            <a:endParaRPr lang="en-US" sz="1500" dirty="0"/>
          </a:p>
        </p:txBody>
      </p:sp>
      <p:sp>
        <p:nvSpPr>
          <p:cNvPr id="4" name="Text 1"/>
          <p:cNvSpPr/>
          <p:nvPr/>
        </p:nvSpPr>
        <p:spPr>
          <a:xfrm>
            <a:off x="1104900" y="1242060"/>
            <a:ext cx="12165330" cy="1959410"/>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080C16"/>
                </a:solidFill>
                <a:latin typeface="Arial" pitchFamily="34" charset="0"/>
                <a:ea typeface="Arial" pitchFamily="34" charset="-122"/>
                <a:cs typeface="Arial" pitchFamily="34" charset="-120"/>
              </a:rPr>
              <a:t>One platform.</a:t>
            </a:r>
          </a:p>
          <a:p>
            <a:pPr marL="0" indent="0" algn="l">
              <a:lnSpc>
                <a:spcPct val="93913"/>
              </a:lnSpc>
              <a:buNone/>
            </a:pPr>
            <a:r>
              <a:rPr lang="en-US" sz="4800" kern="0" spc="-134" dirty="0">
                <a:solidFill>
                  <a:srgbClr val="0E172E"/>
                </a:solidFill>
                <a:latin typeface="Arial" pitchFamily="34" charset="0"/>
                <a:ea typeface="Arial" pitchFamily="34" charset="-122"/>
                <a:cs typeface="Arial" pitchFamily="34" charset="-120"/>
              </a:rPr>
              <a:t>Four partnership models</a:t>
            </a:r>
            <a:r>
              <a:rPr lang="en-US" sz="4800" kern="0" spc="-134" dirty="0">
                <a:solidFill>
                  <a:srgbClr val="080C16"/>
                </a:solidFill>
                <a:latin typeface="Arial" pitchFamily="34" charset="0"/>
                <a:ea typeface="Arial" pitchFamily="34" charset="-122"/>
                <a:cs typeface="Arial" pitchFamily="34" charset="-120"/>
              </a:rPr>
              <a:t>.</a:t>
            </a:r>
            <a:endParaRPr lang="en-US" sz="4800" dirty="0"/>
          </a:p>
        </p:txBody>
      </p:sp>
      <p:sp>
        <p:nvSpPr>
          <p:cNvPr id="5" name="Text 2"/>
          <p:cNvSpPr/>
          <p:nvPr/>
        </p:nvSpPr>
        <p:spPr>
          <a:xfrm>
            <a:off x="1104900" y="2730103"/>
            <a:ext cx="9123998" cy="819150"/>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080C16"/>
                </a:solidFill>
                <a:latin typeface="Arial" pitchFamily="34" charset="0"/>
                <a:ea typeface="Arial" pitchFamily="34" charset="-122"/>
                <a:cs typeface="Arial" pitchFamily="34" charset="-120"/>
              </a:rPr>
              <a:t>Commercial relationships structured around the partner's operational model, not a predetermined template.</a:t>
            </a:r>
            <a:endParaRPr lang="en-US" sz="1950" dirty="0"/>
          </a:p>
        </p:txBody>
      </p:sp>
      <p:sp>
        <p:nvSpPr>
          <p:cNvPr id="6" name="Shape 3"/>
          <p:cNvSpPr/>
          <p:nvPr/>
        </p:nvSpPr>
        <p:spPr>
          <a:xfrm>
            <a:off x="1104900" y="4881682"/>
            <a:ext cx="3876675" cy="3234690"/>
          </a:xfrm>
          <a:prstGeom prst="roundRect">
            <a:avLst>
              <a:gd name="adj" fmla="val 1178"/>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7" name="Text 4"/>
          <p:cNvSpPr/>
          <p:nvPr/>
        </p:nvSpPr>
        <p:spPr>
          <a:xfrm>
            <a:off x="1386840" y="5182671"/>
            <a:ext cx="3644075"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Technology Licensing</a:t>
            </a:r>
            <a:endParaRPr lang="en-US" sz="2100" dirty="0"/>
          </a:p>
        </p:txBody>
      </p:sp>
      <p:sp>
        <p:nvSpPr>
          <p:cNvPr id="8" name="Text 5"/>
          <p:cNvSpPr/>
          <p:nvPr/>
        </p:nvSpPr>
        <p:spPr>
          <a:xfrm>
            <a:off x="1386840" y="5617012"/>
            <a:ext cx="3412179" cy="14097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License the full stack, or specific modules. You control deployment, configuration, and program management.</a:t>
            </a:r>
            <a:endParaRPr lang="en-US" sz="1800" dirty="0"/>
          </a:p>
        </p:txBody>
      </p:sp>
      <p:sp>
        <p:nvSpPr>
          <p:cNvPr id="9" name="Text 6"/>
          <p:cNvSpPr/>
          <p:nvPr/>
        </p:nvSpPr>
        <p:spPr>
          <a:xfrm>
            <a:off x="1386840" y="7522012"/>
            <a:ext cx="3412179" cy="331470"/>
          </a:xfrm>
          <a:prstGeom prst="rect">
            <a:avLst/>
          </a:prstGeom>
          <a:noFill/>
          <a:ln/>
        </p:spPr>
        <p:txBody>
          <a:bodyPr wrap="square" lIns="25400" tIns="25400" rIns="25400" bIns="25400" rtlCol="0" anchor="t">
            <a:normAutofit/>
          </a:bodyPr>
          <a:lstStyle/>
          <a:p>
            <a:pPr marL="0" indent="0" algn="l">
              <a:lnSpc>
                <a:spcPct val="120312"/>
              </a:lnSpc>
              <a:buNone/>
            </a:pPr>
            <a:r>
              <a:rPr lang="en-US" sz="1650" dirty="0">
                <a:solidFill>
                  <a:srgbClr val="499CC5"/>
                </a:solidFill>
                <a:latin typeface="Arial" pitchFamily="34" charset="0"/>
                <a:ea typeface="Arial" pitchFamily="34" charset="-122"/>
                <a:cs typeface="Arial" pitchFamily="34" charset="-120"/>
              </a:rPr>
              <a:t>Quantum Core </a:t>
            </a:r>
            <a:r>
              <a:rPr lang="en-US" sz="1650" dirty="0">
                <a:solidFill>
                  <a:srgbClr val="080C16">
                    <a:alpha val="74000"/>
                  </a:srgbClr>
                </a:solidFill>
                <a:latin typeface="Arial" pitchFamily="34" charset="0"/>
                <a:ea typeface="Arial" pitchFamily="34" charset="-122"/>
                <a:cs typeface="Arial" pitchFamily="34" charset="-120"/>
              </a:rPr>
              <a:t>· </a:t>
            </a:r>
            <a:r>
              <a:rPr lang="en-US" sz="1650" dirty="0">
                <a:solidFill>
                  <a:srgbClr val="3A8A7B"/>
                </a:solidFill>
                <a:latin typeface="Arial" pitchFamily="34" charset="0"/>
                <a:ea typeface="Arial" pitchFamily="34" charset="-122"/>
                <a:cs typeface="Arial" pitchFamily="34" charset="-120"/>
              </a:rPr>
              <a:t>Quantum Flex</a:t>
            </a:r>
            <a:endParaRPr lang="en-US" sz="1650" dirty="0"/>
          </a:p>
        </p:txBody>
      </p:sp>
      <p:sp>
        <p:nvSpPr>
          <p:cNvPr id="10" name="Shape 7"/>
          <p:cNvSpPr/>
          <p:nvPr/>
        </p:nvSpPr>
        <p:spPr>
          <a:xfrm>
            <a:off x="5172075" y="4881682"/>
            <a:ext cx="3876675" cy="3234690"/>
          </a:xfrm>
          <a:prstGeom prst="roundRect">
            <a:avLst>
              <a:gd name="adj" fmla="val 1178"/>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11" name="Text 8"/>
          <p:cNvSpPr/>
          <p:nvPr/>
        </p:nvSpPr>
        <p:spPr>
          <a:xfrm>
            <a:off x="5454015" y="5182671"/>
            <a:ext cx="3644075"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White-Label Deployment</a:t>
            </a:r>
            <a:endParaRPr lang="en-US" sz="2100" dirty="0"/>
          </a:p>
        </p:txBody>
      </p:sp>
      <p:sp>
        <p:nvSpPr>
          <p:cNvPr id="12" name="Text 9"/>
          <p:cNvSpPr/>
          <p:nvPr/>
        </p:nvSpPr>
        <p:spPr>
          <a:xfrm>
            <a:off x="5454015" y="5617012"/>
            <a:ext cx="3412179" cy="17526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A fully branded SMB lending product under your name. You own the borrower relationship; QLS operates everything behind it.</a:t>
            </a:r>
            <a:endParaRPr lang="en-US" sz="1800" dirty="0"/>
          </a:p>
        </p:txBody>
      </p:sp>
      <p:sp>
        <p:nvSpPr>
          <p:cNvPr id="13" name="Text 10"/>
          <p:cNvSpPr/>
          <p:nvPr/>
        </p:nvSpPr>
        <p:spPr>
          <a:xfrm>
            <a:off x="5454015" y="7522012"/>
            <a:ext cx="3412179" cy="331470"/>
          </a:xfrm>
          <a:prstGeom prst="rect">
            <a:avLst/>
          </a:prstGeom>
          <a:noFill/>
          <a:ln/>
        </p:spPr>
        <p:txBody>
          <a:bodyPr wrap="square" lIns="25400" tIns="25400" rIns="25400" bIns="25400" rtlCol="0" anchor="t">
            <a:normAutofit/>
          </a:bodyPr>
          <a:lstStyle/>
          <a:p>
            <a:pPr marL="0" indent="0" algn="l">
              <a:lnSpc>
                <a:spcPct val="120312"/>
              </a:lnSpc>
              <a:buNone/>
            </a:pPr>
            <a:r>
              <a:rPr lang="en-US" sz="1650" dirty="0">
                <a:solidFill>
                  <a:srgbClr val="B55CC1"/>
                </a:solidFill>
                <a:latin typeface="Arial" pitchFamily="34" charset="0"/>
                <a:ea typeface="Arial" pitchFamily="34" charset="-122"/>
                <a:cs typeface="Arial" pitchFamily="34" charset="-120"/>
              </a:rPr>
              <a:t>Quantum Ignite</a:t>
            </a:r>
            <a:endParaRPr lang="en-US" sz="1650" dirty="0"/>
          </a:p>
        </p:txBody>
      </p:sp>
      <p:sp>
        <p:nvSpPr>
          <p:cNvPr id="14" name="Shape 11"/>
          <p:cNvSpPr/>
          <p:nvPr/>
        </p:nvSpPr>
        <p:spPr>
          <a:xfrm>
            <a:off x="9239250" y="4881682"/>
            <a:ext cx="3876675" cy="3234690"/>
          </a:xfrm>
          <a:prstGeom prst="roundRect">
            <a:avLst>
              <a:gd name="adj" fmla="val 1178"/>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15" name="Text 12"/>
          <p:cNvSpPr/>
          <p:nvPr/>
        </p:nvSpPr>
        <p:spPr>
          <a:xfrm>
            <a:off x="9521190" y="5182671"/>
            <a:ext cx="3644075"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Embedded Credit</a:t>
            </a:r>
            <a:endParaRPr lang="en-US" sz="2100" dirty="0"/>
          </a:p>
        </p:txBody>
      </p:sp>
      <p:sp>
        <p:nvSpPr>
          <p:cNvPr id="16" name="Text 13"/>
          <p:cNvSpPr/>
          <p:nvPr/>
        </p:nvSpPr>
        <p:spPr>
          <a:xfrm>
            <a:off x="9521190" y="5617012"/>
            <a:ext cx="3412179" cy="14097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Embed origination, decisioning, and servicing directly into your product, with no redirect to a third-party experience.</a:t>
            </a:r>
            <a:endParaRPr lang="en-US" sz="1800" dirty="0"/>
          </a:p>
        </p:txBody>
      </p:sp>
      <p:sp>
        <p:nvSpPr>
          <p:cNvPr id="17" name="Text 14"/>
          <p:cNvSpPr/>
          <p:nvPr/>
        </p:nvSpPr>
        <p:spPr>
          <a:xfrm>
            <a:off x="9521190" y="7522012"/>
            <a:ext cx="3412179" cy="331470"/>
          </a:xfrm>
          <a:prstGeom prst="rect">
            <a:avLst/>
          </a:prstGeom>
          <a:noFill/>
          <a:ln/>
        </p:spPr>
        <p:txBody>
          <a:bodyPr wrap="square" lIns="25400" tIns="25400" rIns="25400" bIns="25400" rtlCol="0" anchor="t">
            <a:normAutofit/>
          </a:bodyPr>
          <a:lstStyle/>
          <a:p>
            <a:pPr marL="0" indent="0" algn="l">
              <a:lnSpc>
                <a:spcPct val="120312"/>
              </a:lnSpc>
              <a:buNone/>
            </a:pPr>
            <a:r>
              <a:rPr lang="en-US" sz="1650" dirty="0">
                <a:solidFill>
                  <a:srgbClr val="499CC5"/>
                </a:solidFill>
                <a:latin typeface="Arial" pitchFamily="34" charset="0"/>
                <a:ea typeface="Arial" pitchFamily="34" charset="-122"/>
                <a:cs typeface="Arial" pitchFamily="34" charset="-120"/>
              </a:rPr>
              <a:t>Quantum Core</a:t>
            </a:r>
            <a:endParaRPr lang="en-US" sz="1650" dirty="0"/>
          </a:p>
        </p:txBody>
      </p:sp>
      <p:sp>
        <p:nvSpPr>
          <p:cNvPr id="18" name="Shape 15"/>
          <p:cNvSpPr/>
          <p:nvPr/>
        </p:nvSpPr>
        <p:spPr>
          <a:xfrm>
            <a:off x="13306425" y="4881682"/>
            <a:ext cx="3876675" cy="3234690"/>
          </a:xfrm>
          <a:prstGeom prst="roundRect">
            <a:avLst>
              <a:gd name="adj" fmla="val 1178"/>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19" name="Text 16"/>
          <p:cNvSpPr/>
          <p:nvPr/>
        </p:nvSpPr>
        <p:spPr>
          <a:xfrm>
            <a:off x="13588365" y="5182671"/>
            <a:ext cx="3644075"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Managed Program Services</a:t>
            </a:r>
            <a:endParaRPr lang="en-US" sz="2100" dirty="0"/>
          </a:p>
        </p:txBody>
      </p:sp>
      <p:sp>
        <p:nvSpPr>
          <p:cNvPr id="20" name="Text 17"/>
          <p:cNvSpPr/>
          <p:nvPr/>
        </p:nvSpPr>
        <p:spPr>
          <a:xfrm>
            <a:off x="13588365" y="5617012"/>
            <a:ext cx="3412179" cy="14097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QLS operates the full lending program (platform, compliance, servicing, and reporting) on your behalf.</a:t>
            </a:r>
            <a:endParaRPr lang="en-US" sz="1800" dirty="0"/>
          </a:p>
        </p:txBody>
      </p:sp>
      <p:sp>
        <p:nvSpPr>
          <p:cNvPr id="21" name="Text 18"/>
          <p:cNvSpPr/>
          <p:nvPr/>
        </p:nvSpPr>
        <p:spPr>
          <a:xfrm>
            <a:off x="13588365" y="7522012"/>
            <a:ext cx="3412179" cy="331470"/>
          </a:xfrm>
          <a:prstGeom prst="rect">
            <a:avLst/>
          </a:prstGeom>
          <a:noFill/>
          <a:ln/>
        </p:spPr>
        <p:txBody>
          <a:bodyPr wrap="square" lIns="25400" tIns="25400" rIns="25400" bIns="25400" rtlCol="0" anchor="t">
            <a:normAutofit/>
          </a:bodyPr>
          <a:lstStyle/>
          <a:p>
            <a:pPr marL="0" indent="0" algn="l">
              <a:lnSpc>
                <a:spcPct val="120312"/>
              </a:lnSpc>
              <a:buNone/>
            </a:pPr>
            <a:r>
              <a:rPr lang="en-US" sz="1650" dirty="0">
                <a:solidFill>
                  <a:srgbClr val="B55CC1"/>
                </a:solidFill>
                <a:latin typeface="Arial" pitchFamily="34" charset="0"/>
                <a:ea typeface="Arial" pitchFamily="34" charset="-122"/>
                <a:cs typeface="Arial" pitchFamily="34" charset="-120"/>
              </a:rPr>
              <a:t>Quantum Ignite</a:t>
            </a:r>
            <a:endParaRPr lang="en-US" sz="1650" dirty="0"/>
          </a:p>
        </p:txBody>
      </p:sp>
      <p:sp>
        <p:nvSpPr>
          <p:cNvPr id="22" name="Shape 19"/>
          <p:cNvSpPr/>
          <p:nvPr/>
        </p:nvSpPr>
        <p:spPr>
          <a:xfrm>
            <a:off x="1104900" y="9418320"/>
            <a:ext cx="16078200" cy="9525"/>
          </a:xfrm>
          <a:prstGeom prst="rect">
            <a:avLst/>
          </a:prstGeom>
          <a:solidFill>
            <a:srgbClr val="21386F">
              <a:alpha val="16000"/>
            </a:srgbClr>
          </a:solidFill>
          <a:ln/>
        </p:spPr>
        <p:txBody>
          <a:bodyPr/>
          <a:lstStyle/>
          <a:p>
            <a:endParaRPr lang="es-MX"/>
          </a:p>
        </p:txBody>
      </p:sp>
      <p:sp>
        <p:nvSpPr>
          <p:cNvPr id="23" name="Text 20"/>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080C16">
                    <a:alpha val="62000"/>
                  </a:srgbClr>
                </a:solidFill>
                <a:latin typeface="Arial" pitchFamily="34" charset="0"/>
                <a:ea typeface="Arial" pitchFamily="34" charset="-122"/>
                <a:cs typeface="Arial" pitchFamily="34" charset="-120"/>
              </a:rPr>
              <a:t>Company Overview · 2026</a:t>
            </a:r>
            <a:endParaRPr lang="en-US" sz="1500" dirty="0"/>
          </a:p>
        </p:txBody>
      </p:sp>
      <p:sp>
        <p:nvSpPr>
          <p:cNvPr id="24" name="Text 21"/>
          <p:cNvSpPr/>
          <p:nvPr/>
        </p:nvSpPr>
        <p:spPr>
          <a:xfrm>
            <a:off x="16468249" y="9597390"/>
            <a:ext cx="791051"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21386F"/>
                </a:solidFill>
                <a:latin typeface="Arial" pitchFamily="34" charset="0"/>
                <a:ea typeface="Arial" pitchFamily="34" charset="-122"/>
                <a:cs typeface="Arial" pitchFamily="34" charset="-120"/>
              </a:rPr>
              <a:t>08 </a:t>
            </a:r>
            <a:r>
              <a:rPr lang="en-US" sz="1500" kern="0" spc="120" dirty="0">
                <a:solidFill>
                  <a:srgbClr val="080C16">
                    <a:alpha val="62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28000"/>
            <a:extLst>
              <a:ext uri="{BEBA8EAE-BF5A-486C-A8C5-ECC9F3942E4B}">
                <a14:imgProps xmlns:a14="http://schemas.microsoft.com/office/drawing/2010/main">
                  <a14:imgLayer r:embed="rId4">
                    <a14:imgEffect>
                      <a14:brightnessContrast bright="46000"/>
                    </a14:imgEffect>
                  </a14:imgLayer>
                </a14:imgProps>
              </a:ext>
            </a:extLst>
          </a:blip>
          <a:srcRect t="7868" b="8266"/>
          <a:stretch>
            <a:fillRect/>
          </a:stretch>
        </p:blipFill>
        <p:spPr>
          <a:xfrm>
            <a:off x="0" y="1"/>
            <a:ext cx="5120640" cy="10287000"/>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WHY QUANTUM</a:t>
            </a:r>
            <a:endParaRPr lang="en-US" sz="1500" dirty="0"/>
          </a:p>
        </p:txBody>
      </p:sp>
      <p:sp>
        <p:nvSpPr>
          <p:cNvPr id="4" name="Text 1"/>
          <p:cNvSpPr/>
          <p:nvPr/>
        </p:nvSpPr>
        <p:spPr>
          <a:xfrm>
            <a:off x="1104900" y="1242060"/>
            <a:ext cx="12165330" cy="1716864"/>
          </a:xfrm>
          <a:prstGeom prst="rect">
            <a:avLst/>
          </a:prstGeom>
          <a:noFill/>
          <a:ln/>
        </p:spPr>
        <p:txBody>
          <a:bodyPr wrap="square" lIns="25400" tIns="25400" rIns="25400" bIns="72000" rtlCol="0" anchor="t">
            <a:noAutofit/>
          </a:bodyPr>
          <a:lstStyle/>
          <a:p>
            <a:pPr marL="0" indent="0" algn="l">
              <a:buNone/>
            </a:pPr>
            <a:r>
              <a:rPr lang="en-US" sz="4800" kern="0" spc="-134" dirty="0">
                <a:solidFill>
                  <a:srgbClr val="FFFFFF"/>
                </a:solidFill>
                <a:latin typeface="Arial" pitchFamily="34" charset="0"/>
                <a:ea typeface="Arial" pitchFamily="34" charset="-122"/>
                <a:cs typeface="Arial" pitchFamily="34" charset="-120"/>
              </a:rPr>
              <a:t>Why financial</a:t>
            </a:r>
          </a:p>
          <a:p>
            <a:pPr marL="0" indent="0" algn="l">
              <a:buNone/>
            </a:pPr>
            <a:r>
              <a:rPr lang="en-US" sz="4800" kern="0" spc="-134" dirty="0">
                <a:solidFill>
                  <a:srgbClr val="FFFFFF"/>
                </a:solidFill>
                <a:latin typeface="Arial" pitchFamily="34" charset="0"/>
                <a:ea typeface="Arial" pitchFamily="34" charset="-122"/>
                <a:cs typeface="Arial" pitchFamily="34" charset="-120"/>
              </a:rPr>
              <a:t>institutions choose QLS.</a:t>
            </a:r>
            <a:endParaRPr lang="en-US" sz="4800" dirty="0"/>
          </a:p>
        </p:txBody>
      </p:sp>
      <p:sp>
        <p:nvSpPr>
          <p:cNvPr id="5" name="Shape 2"/>
          <p:cNvSpPr/>
          <p:nvPr/>
        </p:nvSpPr>
        <p:spPr>
          <a:xfrm>
            <a:off x="1104900" y="4524018"/>
            <a:ext cx="3063240" cy="2997518"/>
          </a:xfrm>
          <a:prstGeom prst="roundRect">
            <a:avLst>
              <a:gd name="adj" fmla="val 1271"/>
            </a:avLst>
          </a:prstGeom>
          <a:solidFill>
            <a:srgbClr val="0E172E"/>
          </a:solidFill>
          <a:ln w="15240">
            <a:solidFill>
              <a:srgbClr val="8DB1FF">
                <a:alpha val="18000"/>
              </a:srgbClr>
            </a:solidFill>
            <a:prstDash val="solid"/>
          </a:ln>
        </p:spPr>
        <p:txBody>
          <a:bodyPr/>
          <a:lstStyle/>
          <a:p>
            <a:endParaRPr lang="es-MX"/>
          </a:p>
        </p:txBody>
      </p:sp>
      <p:pic>
        <p:nvPicPr>
          <p:cNvPr id="6" name="Image 1"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48740" y="4786908"/>
            <a:ext cx="381000" cy="381000"/>
          </a:xfrm>
          <a:prstGeom prst="rect">
            <a:avLst/>
          </a:prstGeom>
        </p:spPr>
      </p:pic>
      <p:sp>
        <p:nvSpPr>
          <p:cNvPr id="7" name="Text 3"/>
          <p:cNvSpPr/>
          <p:nvPr/>
        </p:nvSpPr>
        <p:spPr>
          <a:xfrm>
            <a:off x="1348740" y="5339358"/>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Speed to Market</a:t>
            </a:r>
            <a:endParaRPr lang="en-US" sz="1875" dirty="0"/>
          </a:p>
        </p:txBody>
      </p:sp>
      <p:sp>
        <p:nvSpPr>
          <p:cNvPr id="8" name="Text 4"/>
          <p:cNvSpPr/>
          <p:nvPr/>
        </p:nvSpPr>
        <p:spPr>
          <a:xfrm>
            <a:off x="1348740" y="5739408"/>
            <a:ext cx="2652827" cy="1557338"/>
          </a:xfrm>
          <a:prstGeom prst="rect">
            <a:avLst/>
          </a:prstGeom>
          <a:noFill/>
          <a:ln/>
        </p:spPr>
        <p:txBody>
          <a:bodyPr wrap="square" lIns="25400" tIns="25400" rIns="25400" bIns="25400" rtlCol="0" anchor="t">
            <a:normAutofit/>
          </a:bodyPr>
          <a:lstStyle/>
          <a:p>
            <a:pPr marL="0" indent="0" algn="l">
              <a:lnSpc>
                <a:spcPct val="124609"/>
              </a:lnSpc>
              <a:buNone/>
            </a:pPr>
            <a:r>
              <a:rPr lang="en-US" sz="1650" dirty="0">
                <a:solidFill>
                  <a:srgbClr val="FFFFFF"/>
                </a:solidFill>
                <a:latin typeface="Arial" pitchFamily="34" charset="0"/>
                <a:ea typeface="Arial" pitchFamily="34" charset="-122"/>
                <a:cs typeface="Arial" pitchFamily="34" charset="-120"/>
              </a:rPr>
              <a:t>Pre-built infrastructure replaces the 18–24 month build cycle: first transaction in 45–90 days.</a:t>
            </a:r>
            <a:endParaRPr lang="en-US" sz="1650" dirty="0"/>
          </a:p>
        </p:txBody>
      </p:sp>
      <p:sp>
        <p:nvSpPr>
          <p:cNvPr id="9" name="Shape 5"/>
          <p:cNvSpPr/>
          <p:nvPr/>
        </p:nvSpPr>
        <p:spPr>
          <a:xfrm>
            <a:off x="4358640" y="4524018"/>
            <a:ext cx="3063240" cy="2997518"/>
          </a:xfrm>
          <a:prstGeom prst="roundRect">
            <a:avLst>
              <a:gd name="adj" fmla="val 1271"/>
            </a:avLst>
          </a:prstGeom>
          <a:solidFill>
            <a:srgbClr val="0E172E"/>
          </a:solidFill>
          <a:ln w="15240">
            <a:solidFill>
              <a:srgbClr val="8DB1FF">
                <a:alpha val="18000"/>
              </a:srgbClr>
            </a:solidFill>
            <a:prstDash val="solid"/>
          </a:ln>
        </p:spPr>
        <p:txBody>
          <a:bodyPr/>
          <a:lstStyle/>
          <a:p>
            <a:endParaRPr lang="es-MX"/>
          </a:p>
        </p:txBody>
      </p:sp>
      <p:pic>
        <p:nvPicPr>
          <p:cNvPr id="10" name="Image 2"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02480" y="4786908"/>
            <a:ext cx="381000" cy="381000"/>
          </a:xfrm>
          <a:prstGeom prst="rect">
            <a:avLst/>
          </a:prstGeom>
        </p:spPr>
      </p:pic>
      <p:sp>
        <p:nvSpPr>
          <p:cNvPr id="11" name="Text 6"/>
          <p:cNvSpPr/>
          <p:nvPr/>
        </p:nvSpPr>
        <p:spPr>
          <a:xfrm>
            <a:off x="4602480" y="5339358"/>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Compliance by Design</a:t>
            </a:r>
            <a:endParaRPr lang="en-US" sz="1875" dirty="0"/>
          </a:p>
        </p:txBody>
      </p:sp>
      <p:sp>
        <p:nvSpPr>
          <p:cNvPr id="12" name="Text 7"/>
          <p:cNvSpPr/>
          <p:nvPr/>
        </p:nvSpPr>
        <p:spPr>
          <a:xfrm>
            <a:off x="4602480" y="5739408"/>
            <a:ext cx="2652827" cy="1253490"/>
          </a:xfrm>
          <a:prstGeom prst="rect">
            <a:avLst/>
          </a:prstGeom>
          <a:noFill/>
          <a:ln/>
        </p:spPr>
        <p:txBody>
          <a:bodyPr wrap="square" lIns="25400" tIns="25400" rIns="25400" bIns="25400" rtlCol="0" anchor="t">
            <a:normAutofit lnSpcReduction="10000"/>
          </a:bodyPr>
          <a:lstStyle/>
          <a:p>
            <a:pPr marL="0" indent="0" algn="l">
              <a:lnSpc>
                <a:spcPct val="124609"/>
              </a:lnSpc>
              <a:buNone/>
            </a:pPr>
            <a:r>
              <a:rPr lang="en-US" sz="1650" dirty="0">
                <a:solidFill>
                  <a:srgbClr val="FFFFFF"/>
                </a:solidFill>
                <a:latin typeface="Arial" pitchFamily="34" charset="0"/>
                <a:ea typeface="Arial" pitchFamily="34" charset="-122"/>
                <a:cs typeface="Arial" pitchFamily="34" charset="-120"/>
              </a:rPr>
              <a:t>Compliance frameworks, audit trails, and reporting built into the workflow, not bolted on later.</a:t>
            </a:r>
            <a:endParaRPr lang="en-US" sz="1650" dirty="0"/>
          </a:p>
        </p:txBody>
      </p:sp>
      <p:sp>
        <p:nvSpPr>
          <p:cNvPr id="13" name="Shape 8"/>
          <p:cNvSpPr/>
          <p:nvPr/>
        </p:nvSpPr>
        <p:spPr>
          <a:xfrm>
            <a:off x="7612380" y="4524018"/>
            <a:ext cx="3063240" cy="2997518"/>
          </a:xfrm>
          <a:prstGeom prst="roundRect">
            <a:avLst>
              <a:gd name="adj" fmla="val 1271"/>
            </a:avLst>
          </a:prstGeom>
          <a:solidFill>
            <a:srgbClr val="0E172E"/>
          </a:solidFill>
          <a:ln w="15240">
            <a:solidFill>
              <a:srgbClr val="8DB1FF">
                <a:alpha val="18000"/>
              </a:srgbClr>
            </a:solidFill>
            <a:prstDash val="solid"/>
          </a:ln>
        </p:spPr>
        <p:txBody>
          <a:bodyPr/>
          <a:lstStyle/>
          <a:p>
            <a:endParaRPr lang="es-MX"/>
          </a:p>
        </p:txBody>
      </p:sp>
      <p:pic>
        <p:nvPicPr>
          <p:cNvPr id="14" name="Image 3"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56220" y="4786908"/>
            <a:ext cx="381000" cy="381000"/>
          </a:xfrm>
          <a:prstGeom prst="rect">
            <a:avLst/>
          </a:prstGeom>
        </p:spPr>
      </p:pic>
      <p:sp>
        <p:nvSpPr>
          <p:cNvPr id="15" name="Text 9"/>
          <p:cNvSpPr/>
          <p:nvPr/>
        </p:nvSpPr>
        <p:spPr>
          <a:xfrm>
            <a:off x="7856220" y="5339358"/>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Modular Scalability</a:t>
            </a:r>
            <a:endParaRPr lang="en-US" sz="1875" dirty="0"/>
          </a:p>
        </p:txBody>
      </p:sp>
      <p:sp>
        <p:nvSpPr>
          <p:cNvPr id="16" name="Text 10"/>
          <p:cNvSpPr/>
          <p:nvPr/>
        </p:nvSpPr>
        <p:spPr>
          <a:xfrm>
            <a:off x="7856220" y="5739408"/>
            <a:ext cx="2652827" cy="1253490"/>
          </a:xfrm>
          <a:prstGeom prst="rect">
            <a:avLst/>
          </a:prstGeom>
          <a:noFill/>
          <a:ln/>
        </p:spPr>
        <p:txBody>
          <a:bodyPr wrap="square" lIns="25400" tIns="25400" rIns="25400" bIns="25400" rtlCol="0" anchor="t">
            <a:normAutofit lnSpcReduction="10000"/>
          </a:bodyPr>
          <a:lstStyle/>
          <a:p>
            <a:pPr marL="0" indent="0" algn="l">
              <a:lnSpc>
                <a:spcPct val="124609"/>
              </a:lnSpc>
              <a:buNone/>
            </a:pPr>
            <a:r>
              <a:rPr lang="en-US" sz="1650" dirty="0">
                <a:solidFill>
                  <a:srgbClr val="FFFFFF"/>
                </a:solidFill>
                <a:latin typeface="Arial" pitchFamily="34" charset="0"/>
                <a:ea typeface="Arial" pitchFamily="34" charset="-122"/>
                <a:cs typeface="Arial" pitchFamily="34" charset="-120"/>
              </a:rPr>
              <a:t>Activate the capabilities you need today; add modules as your program and portfolio grow.</a:t>
            </a:r>
            <a:endParaRPr lang="en-US" sz="1650" dirty="0"/>
          </a:p>
        </p:txBody>
      </p:sp>
      <p:sp>
        <p:nvSpPr>
          <p:cNvPr id="17" name="Shape 11"/>
          <p:cNvSpPr/>
          <p:nvPr/>
        </p:nvSpPr>
        <p:spPr>
          <a:xfrm>
            <a:off x="10866120" y="4524018"/>
            <a:ext cx="3063240" cy="2997518"/>
          </a:xfrm>
          <a:prstGeom prst="roundRect">
            <a:avLst>
              <a:gd name="adj" fmla="val 1271"/>
            </a:avLst>
          </a:prstGeom>
          <a:solidFill>
            <a:srgbClr val="0E172E"/>
          </a:solidFill>
          <a:ln w="15240">
            <a:solidFill>
              <a:srgbClr val="8DB1FF">
                <a:alpha val="18000"/>
              </a:srgbClr>
            </a:solidFill>
            <a:prstDash val="solid"/>
          </a:ln>
        </p:spPr>
        <p:txBody>
          <a:bodyPr/>
          <a:lstStyle/>
          <a:p>
            <a:endParaRPr lang="es-MX"/>
          </a:p>
        </p:txBody>
      </p:sp>
      <p:pic>
        <p:nvPicPr>
          <p:cNvPr id="18" name="Image 4"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09960" y="4786908"/>
            <a:ext cx="381000" cy="381000"/>
          </a:xfrm>
          <a:prstGeom prst="rect">
            <a:avLst/>
          </a:prstGeom>
        </p:spPr>
      </p:pic>
      <p:sp>
        <p:nvSpPr>
          <p:cNvPr id="19" name="Text 12"/>
          <p:cNvSpPr/>
          <p:nvPr/>
        </p:nvSpPr>
        <p:spPr>
          <a:xfrm>
            <a:off x="11109960" y="5339358"/>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Operational Depth</a:t>
            </a:r>
            <a:endParaRPr lang="en-US" sz="1875" dirty="0"/>
          </a:p>
        </p:txBody>
      </p:sp>
      <p:sp>
        <p:nvSpPr>
          <p:cNvPr id="20" name="Text 13"/>
          <p:cNvSpPr/>
          <p:nvPr/>
        </p:nvSpPr>
        <p:spPr>
          <a:xfrm>
            <a:off x="11109960" y="5739408"/>
            <a:ext cx="2652827" cy="1557338"/>
          </a:xfrm>
          <a:prstGeom prst="rect">
            <a:avLst/>
          </a:prstGeom>
          <a:noFill/>
          <a:ln/>
        </p:spPr>
        <p:txBody>
          <a:bodyPr wrap="square" lIns="25400" tIns="25400" rIns="25400" bIns="25400" rtlCol="0" anchor="t">
            <a:normAutofit/>
          </a:bodyPr>
          <a:lstStyle/>
          <a:p>
            <a:pPr marL="0" indent="0" algn="l">
              <a:lnSpc>
                <a:spcPct val="124609"/>
              </a:lnSpc>
              <a:buNone/>
            </a:pPr>
            <a:r>
              <a:rPr lang="en-US" sz="1650" dirty="0">
                <a:solidFill>
                  <a:srgbClr val="FFFFFF"/>
                </a:solidFill>
                <a:latin typeface="Arial" pitchFamily="34" charset="0"/>
                <a:ea typeface="Arial" pitchFamily="34" charset="-122"/>
                <a:cs typeface="Arial" pitchFamily="34" charset="-120"/>
              </a:rPr>
              <a:t>Purpose-built over 15 years of direct SMB lending, not a fintech overlay on generic software.</a:t>
            </a:r>
            <a:endParaRPr lang="en-US" sz="1650" dirty="0"/>
          </a:p>
        </p:txBody>
      </p:sp>
      <p:sp>
        <p:nvSpPr>
          <p:cNvPr id="21" name="Shape 14"/>
          <p:cNvSpPr/>
          <p:nvPr/>
        </p:nvSpPr>
        <p:spPr>
          <a:xfrm>
            <a:off x="14119860" y="4524018"/>
            <a:ext cx="3063240" cy="2997518"/>
          </a:xfrm>
          <a:prstGeom prst="roundRect">
            <a:avLst>
              <a:gd name="adj" fmla="val 1271"/>
            </a:avLst>
          </a:prstGeom>
          <a:solidFill>
            <a:srgbClr val="0E172E"/>
          </a:solidFill>
          <a:ln w="15240">
            <a:solidFill>
              <a:srgbClr val="8DB1FF">
                <a:alpha val="18000"/>
              </a:srgbClr>
            </a:solidFill>
            <a:prstDash val="solid"/>
          </a:ln>
        </p:spPr>
        <p:txBody>
          <a:bodyPr/>
          <a:lstStyle/>
          <a:p>
            <a:endParaRPr lang="es-MX"/>
          </a:p>
        </p:txBody>
      </p:sp>
      <p:pic>
        <p:nvPicPr>
          <p:cNvPr id="22" name="Image 5"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363700" y="4786908"/>
            <a:ext cx="381000" cy="381000"/>
          </a:xfrm>
          <a:prstGeom prst="rect">
            <a:avLst/>
          </a:prstGeom>
        </p:spPr>
      </p:pic>
      <p:sp>
        <p:nvSpPr>
          <p:cNvPr id="23" name="Text 15"/>
          <p:cNvSpPr/>
          <p:nvPr/>
        </p:nvSpPr>
        <p:spPr>
          <a:xfrm>
            <a:off x="14363700" y="5339358"/>
            <a:ext cx="283311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FFFFFF"/>
                </a:solidFill>
                <a:latin typeface="Arial" pitchFamily="34" charset="0"/>
                <a:ea typeface="Arial" pitchFamily="34" charset="-122"/>
                <a:cs typeface="Arial" pitchFamily="34" charset="-120"/>
              </a:rPr>
              <a:t>Partner Support</a:t>
            </a:r>
            <a:endParaRPr lang="en-US" sz="1875" dirty="0"/>
          </a:p>
        </p:txBody>
      </p:sp>
      <p:sp>
        <p:nvSpPr>
          <p:cNvPr id="24" name="Text 16"/>
          <p:cNvSpPr/>
          <p:nvPr/>
        </p:nvSpPr>
        <p:spPr>
          <a:xfrm>
            <a:off x="14363700" y="5739408"/>
            <a:ext cx="2652827" cy="1253490"/>
          </a:xfrm>
          <a:prstGeom prst="rect">
            <a:avLst/>
          </a:prstGeom>
          <a:noFill/>
          <a:ln/>
        </p:spPr>
        <p:txBody>
          <a:bodyPr wrap="square" lIns="25400" tIns="25400" rIns="25400" bIns="25400" rtlCol="0" anchor="t">
            <a:normAutofit lnSpcReduction="10000"/>
          </a:bodyPr>
          <a:lstStyle/>
          <a:p>
            <a:pPr marL="0" indent="0" algn="l">
              <a:lnSpc>
                <a:spcPct val="124609"/>
              </a:lnSpc>
              <a:buNone/>
            </a:pPr>
            <a:r>
              <a:rPr lang="en-US" sz="1650" dirty="0">
                <a:solidFill>
                  <a:srgbClr val="FFFFFF"/>
                </a:solidFill>
                <a:latin typeface="Arial" pitchFamily="34" charset="0"/>
                <a:ea typeface="Arial" pitchFamily="34" charset="-122"/>
                <a:cs typeface="Arial" pitchFamily="34" charset="-120"/>
              </a:rPr>
              <a:t>A partnership model, not a vendor relationship: dedicated support from launch through maturity.</a:t>
            </a:r>
            <a:endParaRPr lang="en-US" sz="1650" dirty="0"/>
          </a:p>
        </p:txBody>
      </p:sp>
      <p:sp>
        <p:nvSpPr>
          <p:cNvPr id="25" name="Shape 17"/>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26" name="Text 18"/>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27" name="Text 19"/>
          <p:cNvSpPr/>
          <p:nvPr/>
        </p:nvSpPr>
        <p:spPr>
          <a:xfrm>
            <a:off x="16467891" y="9597390"/>
            <a:ext cx="791408"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09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
        <p:nvSpPr>
          <p:cNvPr id="28" name="CuadroTexto 27">
            <a:extLst>
              <a:ext uri="{FF2B5EF4-FFF2-40B4-BE49-F238E27FC236}">
                <a16:creationId xmlns:a16="http://schemas.microsoft.com/office/drawing/2014/main" id="{943C2373-F164-C986-F0B1-3EE68669CCA9}"/>
              </a:ext>
            </a:extLst>
          </p:cNvPr>
          <p:cNvSpPr txBox="1"/>
          <p:nvPr/>
        </p:nvSpPr>
        <p:spPr>
          <a:xfrm>
            <a:off x="6052457" y="11255829"/>
            <a:ext cx="184731" cy="369332"/>
          </a:xfrm>
          <a:prstGeom prst="rect">
            <a:avLst/>
          </a:prstGeom>
          <a:noFill/>
        </p:spPr>
        <p:txBody>
          <a:bodyPr wrap="none" rtlCol="0">
            <a:spAutoFit/>
          </a:bodyPr>
          <a:lstStyle/>
          <a:p>
            <a:endParaRPr lang="es-MX" dirty="0"/>
          </a:p>
        </p:txBody>
      </p:sp>
      <p:pic>
        <p:nvPicPr>
          <p:cNvPr id="29" name="Image 0" descr="preencoded.png">
            <a:extLst>
              <a:ext uri="{FF2B5EF4-FFF2-40B4-BE49-F238E27FC236}">
                <a16:creationId xmlns:a16="http://schemas.microsoft.com/office/drawing/2014/main" id="{65640500-0F43-2CA6-A83C-8E63A02D6156}"/>
              </a:ext>
            </a:extLst>
          </p:cNvPr>
          <p:cNvPicPr>
            <a:picLocks noChangeAspect="1"/>
          </p:cNvPicPr>
          <p:nvPr/>
        </p:nvPicPr>
        <p:blipFill>
          <a:blip r:embed="rId3">
            <a:alphaModFix amt="28000"/>
            <a:extLst>
              <a:ext uri="{BEBA8EAE-BF5A-486C-A8C5-ECC9F3942E4B}">
                <a14:imgProps xmlns:a14="http://schemas.microsoft.com/office/drawing/2010/main">
                  <a14:imgLayer r:embed="rId4">
                    <a14:imgEffect>
                      <a14:brightnessContrast bright="46000"/>
                    </a14:imgEffect>
                  </a14:imgLayer>
                </a14:imgProps>
              </a:ext>
            </a:extLst>
          </a:blip>
          <a:srcRect t="7868" b="8266"/>
          <a:stretch>
            <a:fillRect/>
          </a:stretch>
        </p:blipFill>
        <p:spPr>
          <a:xfrm rot="10800000">
            <a:off x="13122186" y="1"/>
            <a:ext cx="5120640" cy="10287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l="-1511" r="217"/>
          <a:stretch>
            <a:fillRect/>
          </a:stretch>
        </p:blipFill>
        <p:spPr>
          <a:xfrm rot="10800000">
            <a:off x="3112711" y="3522345"/>
            <a:ext cx="12062460" cy="5905500"/>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21386F"/>
                </a:solidFill>
                <a:latin typeface="Arial" pitchFamily="34" charset="0"/>
                <a:ea typeface="Arial" pitchFamily="34" charset="-122"/>
                <a:cs typeface="Arial" pitchFamily="34" charset="-120"/>
              </a:rPr>
              <a:t>INTEGRATION ARCHITECTURE</a:t>
            </a:r>
            <a:endParaRPr lang="en-US" sz="1500" dirty="0"/>
          </a:p>
        </p:txBody>
      </p:sp>
      <p:sp>
        <p:nvSpPr>
          <p:cNvPr id="4" name="Text 1"/>
          <p:cNvSpPr/>
          <p:nvPr/>
        </p:nvSpPr>
        <p:spPr>
          <a:xfrm>
            <a:off x="1104900" y="1242060"/>
            <a:ext cx="12361545" cy="1686164"/>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080C16"/>
                </a:solidFill>
                <a:latin typeface="Arial" pitchFamily="34" charset="0"/>
                <a:ea typeface="Arial" pitchFamily="34" charset="-122"/>
                <a:cs typeface="Arial" pitchFamily="34" charset="-120"/>
              </a:rPr>
              <a:t>Integration surfaces</a:t>
            </a:r>
          </a:p>
          <a:p>
            <a:pPr marL="0" indent="0" algn="l">
              <a:lnSpc>
                <a:spcPct val="93913"/>
              </a:lnSpc>
              <a:buNone/>
            </a:pPr>
            <a:r>
              <a:rPr lang="en-US" sz="4800" kern="0" spc="-134" dirty="0">
                <a:solidFill>
                  <a:srgbClr val="080C16"/>
                </a:solidFill>
                <a:latin typeface="Arial" pitchFamily="34" charset="0"/>
                <a:ea typeface="Arial" pitchFamily="34" charset="-122"/>
                <a:cs typeface="Arial" pitchFamily="34" charset="-120"/>
              </a:rPr>
              <a:t>designed for </a:t>
            </a:r>
            <a:r>
              <a:rPr lang="en-US" sz="4800" kern="0" spc="-134" dirty="0">
                <a:solidFill>
                  <a:srgbClr val="0E172E"/>
                </a:solidFill>
                <a:latin typeface="Arial" pitchFamily="34" charset="0"/>
                <a:ea typeface="Arial" pitchFamily="34" charset="-122"/>
                <a:cs typeface="Arial" pitchFamily="34" charset="-120"/>
              </a:rPr>
              <a:t>real workflows</a:t>
            </a:r>
            <a:r>
              <a:rPr lang="en-US" sz="4800" kern="0" spc="-134" dirty="0">
                <a:solidFill>
                  <a:srgbClr val="080C16"/>
                </a:solidFill>
                <a:latin typeface="Arial" pitchFamily="34" charset="0"/>
                <a:ea typeface="Arial" pitchFamily="34" charset="-122"/>
                <a:cs typeface="Arial" pitchFamily="34" charset="-120"/>
              </a:rPr>
              <a:t>.</a:t>
            </a:r>
            <a:endParaRPr lang="en-US" sz="4800" dirty="0"/>
          </a:p>
        </p:txBody>
      </p:sp>
      <p:sp>
        <p:nvSpPr>
          <p:cNvPr id="5" name="Shape 2"/>
          <p:cNvSpPr/>
          <p:nvPr/>
        </p:nvSpPr>
        <p:spPr>
          <a:xfrm>
            <a:off x="1104900" y="3359587"/>
            <a:ext cx="5232321" cy="2548890"/>
          </a:xfrm>
          <a:prstGeom prst="roundRect">
            <a:avLst>
              <a:gd name="adj" fmla="val 1495"/>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6" name="Text 3"/>
          <p:cNvSpPr/>
          <p:nvPr/>
        </p:nvSpPr>
        <p:spPr>
          <a:xfrm>
            <a:off x="1386840" y="3660577"/>
            <a:ext cx="376476" cy="342900"/>
          </a:xfrm>
          <a:prstGeom prst="rect">
            <a:avLst/>
          </a:prstGeom>
          <a:noFill/>
          <a:ln/>
        </p:spPr>
        <p:txBody>
          <a:bodyPr wrap="square" lIns="25400" tIns="25400" rIns="25400" bIns="25400" rtlCol="0" anchor="t">
            <a:normAutofit fontScale="92500" lnSpcReduction="10000"/>
          </a:bodyPr>
          <a:lstStyle/>
          <a:p>
            <a:pPr marL="0" indent="0" algn="l">
              <a:lnSpc>
                <a:spcPct val="88889"/>
              </a:lnSpc>
              <a:buNone/>
            </a:pPr>
            <a:r>
              <a:rPr lang="en-US" sz="2400" dirty="0">
                <a:solidFill>
                  <a:srgbClr val="21386F"/>
                </a:solidFill>
                <a:latin typeface="Arial" pitchFamily="34" charset="0"/>
                <a:ea typeface="Arial" pitchFamily="34" charset="-122"/>
                <a:cs typeface="Arial" pitchFamily="34" charset="-120"/>
              </a:rPr>
              <a:t>01</a:t>
            </a:r>
            <a:endParaRPr lang="en-US" sz="2400" dirty="0"/>
          </a:p>
        </p:txBody>
      </p:sp>
      <p:sp>
        <p:nvSpPr>
          <p:cNvPr id="7" name="Text 4"/>
          <p:cNvSpPr/>
          <p:nvPr/>
        </p:nvSpPr>
        <p:spPr>
          <a:xfrm>
            <a:off x="5207675" y="3752017"/>
            <a:ext cx="923806" cy="259080"/>
          </a:xfrm>
          <a:prstGeom prst="rect">
            <a:avLst/>
          </a:prstGeom>
          <a:noFill/>
          <a:ln/>
        </p:spPr>
        <p:txBody>
          <a:bodyPr wrap="square" lIns="25400" tIns="25400" rIns="25400" bIns="25400" rtlCol="0" anchor="t">
            <a:normAutofit fontScale="92500"/>
          </a:bodyPr>
          <a:lstStyle/>
          <a:p>
            <a:pPr marL="0" indent="0" algn="l">
              <a:buNone/>
            </a:pPr>
            <a:r>
              <a:rPr lang="en-US" sz="1350" b="1" kern="0" spc="108" dirty="0">
                <a:solidFill>
                  <a:srgbClr val="8DB1FF"/>
                </a:solidFill>
                <a:latin typeface="Arial" pitchFamily="34" charset="0"/>
                <a:ea typeface="Arial" pitchFamily="34" charset="-122"/>
                <a:cs typeface="Arial" pitchFamily="34" charset="-120"/>
              </a:rPr>
              <a:t>SURFACE</a:t>
            </a:r>
            <a:endParaRPr lang="en-US" sz="1350" dirty="0"/>
          </a:p>
        </p:txBody>
      </p:sp>
      <p:sp>
        <p:nvSpPr>
          <p:cNvPr id="8" name="Text 5"/>
          <p:cNvSpPr/>
          <p:nvPr/>
        </p:nvSpPr>
        <p:spPr>
          <a:xfrm>
            <a:off x="1386840" y="4144447"/>
            <a:ext cx="5135285"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Application &amp; Origination</a:t>
            </a:r>
            <a:endParaRPr lang="en-US" sz="2100" dirty="0"/>
          </a:p>
        </p:txBody>
      </p:sp>
      <p:sp>
        <p:nvSpPr>
          <p:cNvPr id="9" name="Text 6"/>
          <p:cNvSpPr/>
          <p:nvPr/>
        </p:nvSpPr>
        <p:spPr>
          <a:xfrm>
            <a:off x="1386840" y="4578787"/>
            <a:ext cx="4808494" cy="10668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Structured intake, document collection, and borrower verification from first click to submitted application.</a:t>
            </a:r>
            <a:endParaRPr lang="en-US" sz="1800" dirty="0"/>
          </a:p>
        </p:txBody>
      </p:sp>
      <p:sp>
        <p:nvSpPr>
          <p:cNvPr id="10" name="Shape 7"/>
          <p:cNvSpPr/>
          <p:nvPr/>
        </p:nvSpPr>
        <p:spPr>
          <a:xfrm>
            <a:off x="6527721" y="3359587"/>
            <a:ext cx="5232440" cy="2548890"/>
          </a:xfrm>
          <a:prstGeom prst="roundRect">
            <a:avLst>
              <a:gd name="adj" fmla="val 1495"/>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11" name="Text 8"/>
          <p:cNvSpPr/>
          <p:nvPr/>
        </p:nvSpPr>
        <p:spPr>
          <a:xfrm>
            <a:off x="6809661" y="3660577"/>
            <a:ext cx="449937" cy="342900"/>
          </a:xfrm>
          <a:prstGeom prst="rect">
            <a:avLst/>
          </a:prstGeom>
          <a:noFill/>
          <a:ln/>
        </p:spPr>
        <p:txBody>
          <a:bodyPr wrap="square" lIns="25400" tIns="25400" rIns="25400" bIns="25400" rtlCol="0" anchor="t">
            <a:normAutofit fontScale="92500" lnSpcReduction="10000"/>
          </a:bodyPr>
          <a:lstStyle/>
          <a:p>
            <a:pPr marL="0" indent="0" algn="l">
              <a:lnSpc>
                <a:spcPct val="88889"/>
              </a:lnSpc>
              <a:buNone/>
            </a:pPr>
            <a:r>
              <a:rPr lang="en-US" sz="2400" dirty="0">
                <a:solidFill>
                  <a:srgbClr val="21386F"/>
                </a:solidFill>
                <a:latin typeface="Arial" pitchFamily="34" charset="0"/>
                <a:ea typeface="Arial" pitchFamily="34" charset="-122"/>
                <a:cs typeface="Arial" pitchFamily="34" charset="-120"/>
              </a:rPr>
              <a:t>02</a:t>
            </a:r>
            <a:endParaRPr lang="en-US" sz="2400" dirty="0"/>
          </a:p>
        </p:txBody>
      </p:sp>
      <p:sp>
        <p:nvSpPr>
          <p:cNvPr id="12" name="Text 9"/>
          <p:cNvSpPr/>
          <p:nvPr/>
        </p:nvSpPr>
        <p:spPr>
          <a:xfrm>
            <a:off x="10630615" y="3752017"/>
            <a:ext cx="923806" cy="259080"/>
          </a:xfrm>
          <a:prstGeom prst="rect">
            <a:avLst/>
          </a:prstGeom>
          <a:noFill/>
          <a:ln/>
        </p:spPr>
        <p:txBody>
          <a:bodyPr wrap="square" lIns="25400" tIns="25400" rIns="25400" bIns="25400" rtlCol="0" anchor="t">
            <a:normAutofit fontScale="92500"/>
          </a:bodyPr>
          <a:lstStyle/>
          <a:p>
            <a:pPr marL="0" indent="0" algn="l">
              <a:buNone/>
            </a:pPr>
            <a:r>
              <a:rPr lang="en-US" sz="1350" b="1" kern="0" spc="108" dirty="0">
                <a:solidFill>
                  <a:srgbClr val="8DB1FF"/>
                </a:solidFill>
                <a:latin typeface="Arial" pitchFamily="34" charset="0"/>
                <a:ea typeface="Arial" pitchFamily="34" charset="-122"/>
                <a:cs typeface="Arial" pitchFamily="34" charset="-120"/>
              </a:rPr>
              <a:t>SURFACE</a:t>
            </a:r>
            <a:endParaRPr lang="en-US" sz="1350" dirty="0"/>
          </a:p>
        </p:txBody>
      </p:sp>
      <p:sp>
        <p:nvSpPr>
          <p:cNvPr id="13" name="Text 10"/>
          <p:cNvSpPr/>
          <p:nvPr/>
        </p:nvSpPr>
        <p:spPr>
          <a:xfrm>
            <a:off x="6809661" y="4144447"/>
            <a:ext cx="5135416"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Credit Decisioning &amp; Fraud</a:t>
            </a:r>
            <a:endParaRPr lang="en-US" sz="2100" dirty="0"/>
          </a:p>
        </p:txBody>
      </p:sp>
      <p:sp>
        <p:nvSpPr>
          <p:cNvPr id="14" name="Text 11"/>
          <p:cNvSpPr/>
          <p:nvPr/>
        </p:nvSpPr>
        <p:spPr>
          <a:xfrm>
            <a:off x="6809661" y="4578787"/>
            <a:ext cx="4808617" cy="1066800"/>
          </a:xfrm>
          <a:prstGeom prst="rect">
            <a:avLst/>
          </a:prstGeom>
          <a:noFill/>
          <a:ln/>
        </p:spPr>
        <p:txBody>
          <a:bodyPr wrap="square" lIns="25400" tIns="25400" rIns="25400" bIns="25400" rtlCol="0" anchor="t">
            <a:normAutofit/>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Gen 5 credit model scoring, automated policy rules, and real-time fraud signal processing.</a:t>
            </a:r>
            <a:endParaRPr lang="en-US" sz="1800" dirty="0"/>
          </a:p>
        </p:txBody>
      </p:sp>
      <p:sp>
        <p:nvSpPr>
          <p:cNvPr id="15" name="Shape 12"/>
          <p:cNvSpPr/>
          <p:nvPr/>
        </p:nvSpPr>
        <p:spPr>
          <a:xfrm>
            <a:off x="11950660" y="3359587"/>
            <a:ext cx="5232440" cy="2548890"/>
          </a:xfrm>
          <a:prstGeom prst="roundRect">
            <a:avLst>
              <a:gd name="adj" fmla="val 1495"/>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16" name="Text 13"/>
          <p:cNvSpPr/>
          <p:nvPr/>
        </p:nvSpPr>
        <p:spPr>
          <a:xfrm>
            <a:off x="12232601" y="3660577"/>
            <a:ext cx="460296" cy="342900"/>
          </a:xfrm>
          <a:prstGeom prst="rect">
            <a:avLst/>
          </a:prstGeom>
          <a:noFill/>
          <a:ln/>
        </p:spPr>
        <p:txBody>
          <a:bodyPr wrap="square" lIns="25400" tIns="25400" rIns="25400" bIns="25400" rtlCol="0" anchor="t">
            <a:normAutofit fontScale="92500" lnSpcReduction="10000"/>
          </a:bodyPr>
          <a:lstStyle/>
          <a:p>
            <a:pPr marL="0" indent="0" algn="l">
              <a:lnSpc>
                <a:spcPct val="88889"/>
              </a:lnSpc>
              <a:buNone/>
            </a:pPr>
            <a:r>
              <a:rPr lang="en-US" sz="2400" dirty="0">
                <a:solidFill>
                  <a:srgbClr val="21386F"/>
                </a:solidFill>
                <a:latin typeface="Arial" pitchFamily="34" charset="0"/>
                <a:ea typeface="Arial" pitchFamily="34" charset="-122"/>
                <a:cs typeface="Arial" pitchFamily="34" charset="-120"/>
              </a:rPr>
              <a:t>03</a:t>
            </a:r>
            <a:endParaRPr lang="en-US" sz="2400" dirty="0"/>
          </a:p>
        </p:txBody>
      </p:sp>
      <p:sp>
        <p:nvSpPr>
          <p:cNvPr id="17" name="Text 14"/>
          <p:cNvSpPr/>
          <p:nvPr/>
        </p:nvSpPr>
        <p:spPr>
          <a:xfrm>
            <a:off x="16053554" y="3752017"/>
            <a:ext cx="923806" cy="259080"/>
          </a:xfrm>
          <a:prstGeom prst="rect">
            <a:avLst/>
          </a:prstGeom>
          <a:noFill/>
          <a:ln/>
        </p:spPr>
        <p:txBody>
          <a:bodyPr wrap="square" lIns="25400" tIns="25400" rIns="25400" bIns="25400" rtlCol="0" anchor="t">
            <a:normAutofit fontScale="92500"/>
          </a:bodyPr>
          <a:lstStyle/>
          <a:p>
            <a:pPr marL="0" indent="0" algn="l">
              <a:buNone/>
            </a:pPr>
            <a:r>
              <a:rPr lang="en-US" sz="1350" b="1" kern="0" spc="108" dirty="0">
                <a:solidFill>
                  <a:srgbClr val="8DB1FF"/>
                </a:solidFill>
                <a:latin typeface="Arial" pitchFamily="34" charset="0"/>
                <a:ea typeface="Arial" pitchFamily="34" charset="-122"/>
                <a:cs typeface="Arial" pitchFamily="34" charset="-120"/>
              </a:rPr>
              <a:t>SURFACE</a:t>
            </a:r>
            <a:endParaRPr lang="en-US" sz="1350" dirty="0"/>
          </a:p>
        </p:txBody>
      </p:sp>
      <p:sp>
        <p:nvSpPr>
          <p:cNvPr id="18" name="Text 15"/>
          <p:cNvSpPr/>
          <p:nvPr/>
        </p:nvSpPr>
        <p:spPr>
          <a:xfrm>
            <a:off x="12232601" y="4144447"/>
            <a:ext cx="5135416"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Portfolio &amp; Servicing</a:t>
            </a:r>
            <a:endParaRPr lang="en-US" sz="2100" dirty="0"/>
          </a:p>
        </p:txBody>
      </p:sp>
      <p:sp>
        <p:nvSpPr>
          <p:cNvPr id="19" name="Text 16"/>
          <p:cNvSpPr/>
          <p:nvPr/>
        </p:nvSpPr>
        <p:spPr>
          <a:xfrm>
            <a:off x="12232601" y="4578787"/>
            <a:ext cx="4808617" cy="10668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Payment processing, covenant monitoring, delinquency workflows, and portfolio health dashboards.</a:t>
            </a:r>
            <a:endParaRPr lang="en-US" sz="1800" dirty="0"/>
          </a:p>
        </p:txBody>
      </p:sp>
      <p:sp>
        <p:nvSpPr>
          <p:cNvPr id="20" name="Shape 17"/>
          <p:cNvSpPr/>
          <p:nvPr/>
        </p:nvSpPr>
        <p:spPr>
          <a:xfrm>
            <a:off x="1104900" y="6137077"/>
            <a:ext cx="5232321" cy="2548890"/>
          </a:xfrm>
          <a:prstGeom prst="roundRect">
            <a:avLst>
              <a:gd name="adj" fmla="val 1495"/>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21" name="Text 18"/>
          <p:cNvSpPr/>
          <p:nvPr/>
        </p:nvSpPr>
        <p:spPr>
          <a:xfrm>
            <a:off x="1386840" y="6438067"/>
            <a:ext cx="471607" cy="342900"/>
          </a:xfrm>
          <a:prstGeom prst="rect">
            <a:avLst/>
          </a:prstGeom>
          <a:noFill/>
          <a:ln/>
        </p:spPr>
        <p:txBody>
          <a:bodyPr wrap="square" lIns="25400" tIns="25400" rIns="25400" bIns="25400" rtlCol="0" anchor="t">
            <a:normAutofit fontScale="92500" lnSpcReduction="10000"/>
          </a:bodyPr>
          <a:lstStyle/>
          <a:p>
            <a:pPr marL="0" indent="0" algn="l">
              <a:lnSpc>
                <a:spcPct val="88889"/>
              </a:lnSpc>
              <a:buNone/>
            </a:pPr>
            <a:r>
              <a:rPr lang="en-US" sz="2400" dirty="0">
                <a:solidFill>
                  <a:srgbClr val="21386F"/>
                </a:solidFill>
                <a:latin typeface="Arial" pitchFamily="34" charset="0"/>
                <a:ea typeface="Arial" pitchFamily="34" charset="-122"/>
                <a:cs typeface="Arial" pitchFamily="34" charset="-120"/>
              </a:rPr>
              <a:t>04</a:t>
            </a:r>
            <a:endParaRPr lang="en-US" sz="2400" dirty="0"/>
          </a:p>
        </p:txBody>
      </p:sp>
      <p:sp>
        <p:nvSpPr>
          <p:cNvPr id="22" name="Text 19"/>
          <p:cNvSpPr/>
          <p:nvPr/>
        </p:nvSpPr>
        <p:spPr>
          <a:xfrm>
            <a:off x="5207675" y="6529507"/>
            <a:ext cx="923806" cy="259080"/>
          </a:xfrm>
          <a:prstGeom prst="rect">
            <a:avLst/>
          </a:prstGeom>
          <a:noFill/>
          <a:ln/>
        </p:spPr>
        <p:txBody>
          <a:bodyPr wrap="square" lIns="25400" tIns="25400" rIns="25400" bIns="25400" rtlCol="0" anchor="t">
            <a:normAutofit fontScale="92500"/>
          </a:bodyPr>
          <a:lstStyle/>
          <a:p>
            <a:pPr marL="0" indent="0" algn="l">
              <a:buNone/>
            </a:pPr>
            <a:r>
              <a:rPr lang="en-US" sz="1350" b="1" kern="0" spc="108" dirty="0">
                <a:solidFill>
                  <a:srgbClr val="8DB1FF"/>
                </a:solidFill>
                <a:latin typeface="Arial" pitchFamily="34" charset="0"/>
                <a:ea typeface="Arial" pitchFamily="34" charset="-122"/>
                <a:cs typeface="Arial" pitchFamily="34" charset="-120"/>
              </a:rPr>
              <a:t>SURFACE</a:t>
            </a:r>
            <a:endParaRPr lang="en-US" sz="1350" dirty="0"/>
          </a:p>
        </p:txBody>
      </p:sp>
      <p:sp>
        <p:nvSpPr>
          <p:cNvPr id="23" name="Text 20"/>
          <p:cNvSpPr/>
          <p:nvPr/>
        </p:nvSpPr>
        <p:spPr>
          <a:xfrm>
            <a:off x="1386840" y="6921937"/>
            <a:ext cx="5135285"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Partner Enablement &amp; BPO</a:t>
            </a:r>
            <a:endParaRPr lang="en-US" sz="2100" dirty="0"/>
          </a:p>
        </p:txBody>
      </p:sp>
      <p:sp>
        <p:nvSpPr>
          <p:cNvPr id="24" name="Text 21"/>
          <p:cNvSpPr/>
          <p:nvPr/>
        </p:nvSpPr>
        <p:spPr>
          <a:xfrm>
            <a:off x="1386840" y="7356277"/>
            <a:ext cx="4808494" cy="10668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Operational support, loan guarantee management, and professional services for launch and scaling.</a:t>
            </a:r>
            <a:endParaRPr lang="en-US" sz="1800" dirty="0"/>
          </a:p>
        </p:txBody>
      </p:sp>
      <p:sp>
        <p:nvSpPr>
          <p:cNvPr id="25" name="Shape 22"/>
          <p:cNvSpPr/>
          <p:nvPr/>
        </p:nvSpPr>
        <p:spPr>
          <a:xfrm>
            <a:off x="6527721" y="6137077"/>
            <a:ext cx="5232440" cy="2548890"/>
          </a:xfrm>
          <a:prstGeom prst="roundRect">
            <a:avLst>
              <a:gd name="adj" fmla="val 1495"/>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26" name="Text 23"/>
          <p:cNvSpPr/>
          <p:nvPr/>
        </p:nvSpPr>
        <p:spPr>
          <a:xfrm>
            <a:off x="6809661" y="6438067"/>
            <a:ext cx="463034" cy="342900"/>
          </a:xfrm>
          <a:prstGeom prst="rect">
            <a:avLst/>
          </a:prstGeom>
          <a:noFill/>
          <a:ln/>
        </p:spPr>
        <p:txBody>
          <a:bodyPr wrap="square" lIns="25400" tIns="25400" rIns="25400" bIns="25400" rtlCol="0" anchor="t">
            <a:normAutofit fontScale="92500" lnSpcReduction="10000"/>
          </a:bodyPr>
          <a:lstStyle/>
          <a:p>
            <a:pPr marL="0" indent="0" algn="l">
              <a:lnSpc>
                <a:spcPct val="88889"/>
              </a:lnSpc>
              <a:buNone/>
            </a:pPr>
            <a:r>
              <a:rPr lang="en-US" sz="2400" dirty="0">
                <a:solidFill>
                  <a:srgbClr val="21386F"/>
                </a:solidFill>
                <a:latin typeface="Arial" pitchFamily="34" charset="0"/>
                <a:ea typeface="Arial" pitchFamily="34" charset="-122"/>
                <a:cs typeface="Arial" pitchFamily="34" charset="-120"/>
              </a:rPr>
              <a:t>05</a:t>
            </a:r>
            <a:endParaRPr lang="en-US" sz="2400" dirty="0"/>
          </a:p>
        </p:txBody>
      </p:sp>
      <p:sp>
        <p:nvSpPr>
          <p:cNvPr id="27" name="Text 24"/>
          <p:cNvSpPr/>
          <p:nvPr/>
        </p:nvSpPr>
        <p:spPr>
          <a:xfrm>
            <a:off x="10630615" y="6529507"/>
            <a:ext cx="923806" cy="259080"/>
          </a:xfrm>
          <a:prstGeom prst="rect">
            <a:avLst/>
          </a:prstGeom>
          <a:noFill/>
          <a:ln/>
        </p:spPr>
        <p:txBody>
          <a:bodyPr wrap="square" lIns="25400" tIns="25400" rIns="25400" bIns="25400" rtlCol="0" anchor="t">
            <a:normAutofit fontScale="92500"/>
          </a:bodyPr>
          <a:lstStyle/>
          <a:p>
            <a:pPr marL="0" indent="0" algn="l">
              <a:buNone/>
            </a:pPr>
            <a:r>
              <a:rPr lang="en-US" sz="1350" b="1" kern="0" spc="108" dirty="0">
                <a:solidFill>
                  <a:srgbClr val="8DB1FF"/>
                </a:solidFill>
                <a:latin typeface="Arial" pitchFamily="34" charset="0"/>
                <a:ea typeface="Arial" pitchFamily="34" charset="-122"/>
                <a:cs typeface="Arial" pitchFamily="34" charset="-120"/>
              </a:rPr>
              <a:t>SURFACE</a:t>
            </a:r>
            <a:endParaRPr lang="en-US" sz="1350" dirty="0"/>
          </a:p>
        </p:txBody>
      </p:sp>
      <p:sp>
        <p:nvSpPr>
          <p:cNvPr id="28" name="Text 25"/>
          <p:cNvSpPr/>
          <p:nvPr/>
        </p:nvSpPr>
        <p:spPr>
          <a:xfrm>
            <a:off x="6809661" y="6921937"/>
            <a:ext cx="5135416"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API &amp; Developer Resources</a:t>
            </a:r>
            <a:endParaRPr lang="en-US" sz="2100" dirty="0"/>
          </a:p>
        </p:txBody>
      </p:sp>
      <p:sp>
        <p:nvSpPr>
          <p:cNvPr id="29" name="Text 26"/>
          <p:cNvSpPr/>
          <p:nvPr/>
        </p:nvSpPr>
        <p:spPr>
          <a:xfrm>
            <a:off x="6809661" y="7356277"/>
            <a:ext cx="4808617" cy="10668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Full REST API, webhooks, sandbox environment, and developer documentation for integration teams.</a:t>
            </a:r>
            <a:endParaRPr lang="en-US" sz="1800" dirty="0"/>
          </a:p>
        </p:txBody>
      </p:sp>
      <p:sp>
        <p:nvSpPr>
          <p:cNvPr id="30" name="Shape 27"/>
          <p:cNvSpPr/>
          <p:nvPr/>
        </p:nvSpPr>
        <p:spPr>
          <a:xfrm>
            <a:off x="11950660" y="6137077"/>
            <a:ext cx="5232440" cy="2548890"/>
          </a:xfrm>
          <a:prstGeom prst="roundRect">
            <a:avLst>
              <a:gd name="adj" fmla="val 1495"/>
            </a:avLst>
          </a:prstGeom>
          <a:solidFill>
            <a:srgbClr val="FFFFFF"/>
          </a:solidFill>
          <a:ln w="15240">
            <a:solidFill>
              <a:srgbClr val="21386F">
                <a:alpha val="12000"/>
              </a:srgbClr>
            </a:solidFill>
            <a:prstDash val="solid"/>
          </a:ln>
          <a:effectLst>
            <a:outerShdw blurRad="19050" dist="9525" dir="5400000" algn="bl" rotWithShape="0">
              <a:srgbClr val="080C16">
                <a:alpha val="5000"/>
              </a:srgbClr>
            </a:outerShdw>
          </a:effectLst>
        </p:spPr>
        <p:txBody>
          <a:bodyPr/>
          <a:lstStyle/>
          <a:p>
            <a:endParaRPr lang="es-MX"/>
          </a:p>
        </p:txBody>
      </p:sp>
      <p:sp>
        <p:nvSpPr>
          <p:cNvPr id="31" name="Text 28"/>
          <p:cNvSpPr/>
          <p:nvPr/>
        </p:nvSpPr>
        <p:spPr>
          <a:xfrm>
            <a:off x="12232601" y="6438067"/>
            <a:ext cx="470416" cy="342900"/>
          </a:xfrm>
          <a:prstGeom prst="rect">
            <a:avLst/>
          </a:prstGeom>
          <a:noFill/>
          <a:ln/>
        </p:spPr>
        <p:txBody>
          <a:bodyPr wrap="square" lIns="25400" tIns="25400" rIns="25400" bIns="25400" rtlCol="0" anchor="t">
            <a:normAutofit fontScale="92500" lnSpcReduction="10000"/>
          </a:bodyPr>
          <a:lstStyle/>
          <a:p>
            <a:pPr marL="0" indent="0" algn="l">
              <a:lnSpc>
                <a:spcPct val="88889"/>
              </a:lnSpc>
              <a:buNone/>
            </a:pPr>
            <a:r>
              <a:rPr lang="en-US" sz="2400" dirty="0">
                <a:solidFill>
                  <a:srgbClr val="21386F"/>
                </a:solidFill>
                <a:latin typeface="Arial" pitchFamily="34" charset="0"/>
                <a:ea typeface="Arial" pitchFamily="34" charset="-122"/>
                <a:cs typeface="Arial" pitchFamily="34" charset="-120"/>
              </a:rPr>
              <a:t>06</a:t>
            </a:r>
            <a:endParaRPr lang="en-US" sz="2400" dirty="0"/>
          </a:p>
        </p:txBody>
      </p:sp>
      <p:sp>
        <p:nvSpPr>
          <p:cNvPr id="32" name="Text 29"/>
          <p:cNvSpPr/>
          <p:nvPr/>
        </p:nvSpPr>
        <p:spPr>
          <a:xfrm>
            <a:off x="16053554" y="6529507"/>
            <a:ext cx="923806" cy="259080"/>
          </a:xfrm>
          <a:prstGeom prst="rect">
            <a:avLst/>
          </a:prstGeom>
          <a:noFill/>
          <a:ln/>
        </p:spPr>
        <p:txBody>
          <a:bodyPr wrap="square" lIns="25400" tIns="25400" rIns="25400" bIns="25400" rtlCol="0" anchor="t">
            <a:normAutofit fontScale="92500"/>
          </a:bodyPr>
          <a:lstStyle/>
          <a:p>
            <a:pPr marL="0" indent="0" algn="l">
              <a:buNone/>
            </a:pPr>
            <a:r>
              <a:rPr lang="en-US" sz="1350" b="1" kern="0" spc="108" dirty="0">
                <a:solidFill>
                  <a:srgbClr val="8DB1FF"/>
                </a:solidFill>
                <a:latin typeface="Arial" pitchFamily="34" charset="0"/>
                <a:ea typeface="Arial" pitchFamily="34" charset="-122"/>
                <a:cs typeface="Arial" pitchFamily="34" charset="-120"/>
              </a:rPr>
              <a:t>SURFACE</a:t>
            </a:r>
            <a:endParaRPr lang="en-US" sz="1350" dirty="0"/>
          </a:p>
        </p:txBody>
      </p:sp>
      <p:sp>
        <p:nvSpPr>
          <p:cNvPr id="33" name="Text 30"/>
          <p:cNvSpPr/>
          <p:nvPr/>
        </p:nvSpPr>
        <p:spPr>
          <a:xfrm>
            <a:off x="12232601" y="6921937"/>
            <a:ext cx="5135416"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080C16"/>
                </a:solidFill>
                <a:latin typeface="Arial" pitchFamily="34" charset="0"/>
                <a:ea typeface="Arial" pitchFamily="34" charset="-122"/>
                <a:cs typeface="Arial" pitchFamily="34" charset="-120"/>
              </a:rPr>
              <a:t>Embedded Credit &amp; Channel</a:t>
            </a:r>
            <a:endParaRPr lang="en-US" sz="2100" dirty="0"/>
          </a:p>
        </p:txBody>
      </p:sp>
      <p:sp>
        <p:nvSpPr>
          <p:cNvPr id="34" name="Text 31"/>
          <p:cNvSpPr/>
          <p:nvPr/>
        </p:nvSpPr>
        <p:spPr>
          <a:xfrm>
            <a:off x="12232601" y="7356277"/>
            <a:ext cx="4808617" cy="1066800"/>
          </a:xfrm>
          <a:prstGeom prst="rect">
            <a:avLst/>
          </a:prstGeom>
          <a:noFill/>
          <a:ln/>
        </p:spPr>
        <p:txBody>
          <a:bodyPr wrap="square" lIns="25400" tIns="25400" rIns="25400" bIns="25400" rtlCol="0" anchor="t">
            <a:normAutofit/>
          </a:bodyPr>
          <a:lstStyle/>
          <a:p>
            <a:pPr marL="0" indent="0" algn="l">
              <a:lnSpc>
                <a:spcPct val="132353"/>
              </a:lnSpc>
              <a:buNone/>
            </a:pPr>
            <a:r>
              <a:rPr lang="en-US" sz="1800" dirty="0">
                <a:solidFill>
                  <a:srgbClr val="080C16"/>
                </a:solidFill>
                <a:latin typeface="Arial" pitchFamily="34" charset="0"/>
                <a:ea typeface="Arial" pitchFamily="34" charset="-122"/>
                <a:cs typeface="Arial" pitchFamily="34" charset="-120"/>
              </a:rPr>
              <a:t>Native credit embedding for fintech platforms; white-label channel deployment for institutions.</a:t>
            </a:r>
            <a:endParaRPr lang="en-US" sz="1800" dirty="0"/>
          </a:p>
        </p:txBody>
      </p:sp>
      <p:sp>
        <p:nvSpPr>
          <p:cNvPr id="35" name="Shape 32"/>
          <p:cNvSpPr/>
          <p:nvPr/>
        </p:nvSpPr>
        <p:spPr>
          <a:xfrm>
            <a:off x="1104900" y="9418320"/>
            <a:ext cx="16078200" cy="9525"/>
          </a:xfrm>
          <a:prstGeom prst="rect">
            <a:avLst/>
          </a:prstGeom>
          <a:solidFill>
            <a:srgbClr val="21386F">
              <a:alpha val="16000"/>
            </a:srgbClr>
          </a:solidFill>
          <a:ln/>
        </p:spPr>
        <p:txBody>
          <a:bodyPr/>
          <a:lstStyle/>
          <a:p>
            <a:endParaRPr lang="es-MX"/>
          </a:p>
        </p:txBody>
      </p:sp>
      <p:sp>
        <p:nvSpPr>
          <p:cNvPr id="36" name="Text 33"/>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080C16">
                    <a:alpha val="62000"/>
                  </a:srgbClr>
                </a:solidFill>
                <a:latin typeface="Arial" pitchFamily="34" charset="0"/>
                <a:ea typeface="Arial" pitchFamily="34" charset="-122"/>
                <a:cs typeface="Arial" pitchFamily="34" charset="-120"/>
              </a:rPr>
              <a:t>Company Overview · 2026</a:t>
            </a:r>
            <a:endParaRPr lang="en-US" sz="1500" dirty="0"/>
          </a:p>
        </p:txBody>
      </p:sp>
      <p:sp>
        <p:nvSpPr>
          <p:cNvPr id="37" name="Text 34"/>
          <p:cNvSpPr/>
          <p:nvPr/>
        </p:nvSpPr>
        <p:spPr>
          <a:xfrm>
            <a:off x="16520874" y="9597390"/>
            <a:ext cx="738426"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21386F"/>
                </a:solidFill>
                <a:latin typeface="Arial" pitchFamily="34" charset="0"/>
                <a:ea typeface="Arial" pitchFamily="34" charset="-122"/>
                <a:cs typeface="Arial" pitchFamily="34" charset="-120"/>
              </a:rPr>
              <a:t>10 </a:t>
            </a:r>
            <a:r>
              <a:rPr lang="en-US" sz="1500" kern="0" spc="120" dirty="0">
                <a:solidFill>
                  <a:srgbClr val="080C16">
                    <a:alpha val="62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40000"/>
            <a:extLst>
              <a:ext uri="{BEBA8EAE-BF5A-486C-A8C5-ECC9F3942E4B}">
                <a14:imgProps xmlns:a14="http://schemas.microsoft.com/office/drawing/2010/main">
                  <a14:imgLayer r:embed="rId4">
                    <a14:imgEffect>
                      <a14:brightnessContrast bright="29000"/>
                    </a14:imgEffect>
                  </a14:imgLayer>
                </a14:imgProps>
              </a:ext>
            </a:extLst>
          </a:blip>
          <a:srcRect t="8140" b="20552"/>
          <a:stretch>
            <a:fillRect/>
          </a:stretch>
        </p:blipFill>
        <p:spPr>
          <a:xfrm>
            <a:off x="13558402" y="0"/>
            <a:ext cx="4754880" cy="10287000"/>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ADVANCED CAPABILITIES</a:t>
            </a:r>
            <a:endParaRPr lang="en-US" sz="1500" dirty="0"/>
          </a:p>
        </p:txBody>
      </p:sp>
      <p:sp>
        <p:nvSpPr>
          <p:cNvPr id="4" name="Text 1"/>
          <p:cNvSpPr/>
          <p:nvPr/>
        </p:nvSpPr>
        <p:spPr>
          <a:xfrm>
            <a:off x="1104900" y="1242060"/>
            <a:ext cx="12950190" cy="1354693"/>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Two next-generation modules.</a:t>
            </a:r>
            <a:endParaRPr lang="en-US" sz="4800" dirty="0"/>
          </a:p>
        </p:txBody>
      </p:sp>
      <p:sp>
        <p:nvSpPr>
          <p:cNvPr id="5" name="Shape 2"/>
          <p:cNvSpPr/>
          <p:nvPr/>
        </p:nvSpPr>
        <p:spPr>
          <a:xfrm>
            <a:off x="1104900" y="3104436"/>
            <a:ext cx="7943850" cy="4446032"/>
          </a:xfrm>
          <a:prstGeom prst="roundRect">
            <a:avLst>
              <a:gd name="adj" fmla="val 857"/>
            </a:avLst>
          </a:prstGeom>
          <a:solidFill>
            <a:srgbClr val="0E172E"/>
          </a:solidFill>
          <a:ln w="15240">
            <a:solidFill>
              <a:srgbClr val="995721"/>
            </a:solidFill>
            <a:prstDash val="solid"/>
          </a:ln>
        </p:spPr>
        <p:txBody>
          <a:bodyPr/>
          <a:lstStyle/>
          <a:p>
            <a:endParaRPr lang="es-MX"/>
          </a:p>
        </p:txBody>
      </p:sp>
      <p:pic>
        <p:nvPicPr>
          <p:cNvPr id="6" name="Image 1" descr="preencoded.png"/>
          <p:cNvPicPr>
            <a:picLocks noChangeAspect="1"/>
          </p:cNvPicPr>
          <p:nvPr/>
        </p:nvPicPr>
        <p:blipFill>
          <a:blip r:embed="rId5"/>
          <a:srcRect l="-4" r="-4"/>
          <a:stretch/>
        </p:blipFill>
        <p:spPr>
          <a:xfrm>
            <a:off x="1386840" y="3405426"/>
            <a:ext cx="1905000" cy="632222"/>
          </a:xfrm>
          <a:prstGeom prst="rect">
            <a:avLst/>
          </a:prstGeom>
        </p:spPr>
      </p:pic>
      <p:sp>
        <p:nvSpPr>
          <p:cNvPr id="7" name="Text 3"/>
          <p:cNvSpPr/>
          <p:nvPr/>
        </p:nvSpPr>
        <p:spPr>
          <a:xfrm>
            <a:off x="1386840" y="4247197"/>
            <a:ext cx="8117967" cy="289560"/>
          </a:xfrm>
          <a:prstGeom prst="rect">
            <a:avLst/>
          </a:prstGeom>
          <a:noFill/>
          <a:ln/>
        </p:spPr>
        <p:txBody>
          <a:bodyPr wrap="squar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FRAUD DETECTION · EARLY ACCESS</a:t>
            </a:r>
            <a:endParaRPr lang="en-US" sz="1500" dirty="0"/>
          </a:p>
        </p:txBody>
      </p:sp>
      <p:sp>
        <p:nvSpPr>
          <p:cNvPr id="8" name="Text 4"/>
          <p:cNvSpPr/>
          <p:nvPr/>
        </p:nvSpPr>
        <p:spPr>
          <a:xfrm>
            <a:off x="1386840" y="4651058"/>
            <a:ext cx="7601369" cy="10668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Designed to surface application fraud signals in real time across the origination workflow, purpose-built for SMB contexts where traditional fraud tools miss small-business applicant behavior.</a:t>
            </a:r>
            <a:endParaRPr lang="en-US" sz="1800" dirty="0"/>
          </a:p>
        </p:txBody>
      </p:sp>
      <p:sp>
        <p:nvSpPr>
          <p:cNvPr id="9" name="Text 5"/>
          <p:cNvSpPr/>
          <p:nvPr/>
        </p:nvSpPr>
        <p:spPr>
          <a:xfrm>
            <a:off x="1233488" y="5832157"/>
            <a:ext cx="7609522" cy="1455420"/>
          </a:xfrm>
          <a:prstGeom prst="rect">
            <a:avLst/>
          </a:prstGeom>
          <a:noFill/>
          <a:ln/>
        </p:spPr>
        <p:txBody>
          <a:bodyPr wrap="square" lIns="25400" tIns="25400" rIns="25400" bIns="25400" rtlCol="0" anchor="t">
            <a:normAutofit/>
          </a:bodyPr>
          <a:lstStyle/>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Designed to flag synthetic-identity patterns before underwriting</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Expected to detect anomalous application activity specific to SMB lending</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Targeted to integrate with Quantum Core &amp; Flex origination</a:t>
            </a:r>
            <a:endParaRPr lang="en-US" sz="1725" dirty="0"/>
          </a:p>
        </p:txBody>
      </p:sp>
      <p:sp>
        <p:nvSpPr>
          <p:cNvPr id="10" name="Shape 6"/>
          <p:cNvSpPr/>
          <p:nvPr/>
        </p:nvSpPr>
        <p:spPr>
          <a:xfrm>
            <a:off x="9239250" y="3104436"/>
            <a:ext cx="7943850" cy="4446032"/>
          </a:xfrm>
          <a:prstGeom prst="roundRect">
            <a:avLst>
              <a:gd name="adj" fmla="val 857"/>
            </a:avLst>
          </a:prstGeom>
          <a:solidFill>
            <a:srgbClr val="0E172E"/>
          </a:solidFill>
          <a:ln w="15240">
            <a:solidFill>
              <a:srgbClr val="644F99"/>
            </a:solidFill>
            <a:prstDash val="solid"/>
          </a:ln>
        </p:spPr>
        <p:txBody>
          <a:bodyPr/>
          <a:lstStyle/>
          <a:p>
            <a:endParaRPr lang="es-MX"/>
          </a:p>
        </p:txBody>
      </p:sp>
      <p:pic>
        <p:nvPicPr>
          <p:cNvPr id="11" name="Image 2" descr="preencoded.png"/>
          <p:cNvPicPr>
            <a:picLocks noChangeAspect="1"/>
          </p:cNvPicPr>
          <p:nvPr/>
        </p:nvPicPr>
        <p:blipFill>
          <a:blip r:embed="rId6"/>
          <a:srcRect l="-9" r="-9"/>
          <a:stretch/>
        </p:blipFill>
        <p:spPr>
          <a:xfrm>
            <a:off x="9521190" y="3405426"/>
            <a:ext cx="2000250" cy="540068"/>
          </a:xfrm>
          <a:prstGeom prst="rect">
            <a:avLst/>
          </a:prstGeom>
        </p:spPr>
      </p:pic>
      <p:sp>
        <p:nvSpPr>
          <p:cNvPr id="12" name="Text 7"/>
          <p:cNvSpPr/>
          <p:nvPr/>
        </p:nvSpPr>
        <p:spPr>
          <a:xfrm>
            <a:off x="9521190" y="4155043"/>
            <a:ext cx="8117967" cy="289560"/>
          </a:xfrm>
          <a:prstGeom prst="rect">
            <a:avLst/>
          </a:prstGeom>
          <a:noFill/>
          <a:ln/>
        </p:spPr>
        <p:txBody>
          <a:bodyPr wrap="squar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GEN 5 CREDIT MODEL · API PREVIEW</a:t>
            </a:r>
            <a:endParaRPr lang="en-US" sz="1500" dirty="0"/>
          </a:p>
        </p:txBody>
      </p:sp>
      <p:sp>
        <p:nvSpPr>
          <p:cNvPr id="13" name="Text 8"/>
          <p:cNvSpPr/>
          <p:nvPr/>
        </p:nvSpPr>
        <p:spPr>
          <a:xfrm>
            <a:off x="9521190" y="4558903"/>
            <a:ext cx="7601369" cy="10668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A fifth-generation SMB credit model, accessible via REST API for integration into any origination or underwriting workflow, designed to consume a richer set of business financial signals.</a:t>
            </a:r>
            <a:endParaRPr lang="en-US" sz="1800" dirty="0"/>
          </a:p>
        </p:txBody>
      </p:sp>
      <p:sp>
        <p:nvSpPr>
          <p:cNvPr id="14" name="Text 9"/>
          <p:cNvSpPr/>
          <p:nvPr/>
        </p:nvSpPr>
        <p:spPr>
          <a:xfrm>
            <a:off x="9367838" y="5740003"/>
            <a:ext cx="7609522" cy="1455420"/>
          </a:xfrm>
          <a:prstGeom prst="rect">
            <a:avLst/>
          </a:prstGeom>
          <a:noFill/>
          <a:ln/>
        </p:spPr>
        <p:txBody>
          <a:bodyPr wrap="square" lIns="25400" tIns="25400" rIns="25400" bIns="25400" rtlCol="0" anchor="t">
            <a:normAutofit/>
          </a:bodyPr>
          <a:lstStyle/>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Designed to deliver Gen 5 SMB credit scoring via REST API</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Expected to process richer business financial signals than traditional scoring</a:t>
            </a:r>
            <a:endParaRPr lang="en-US" sz="1725" dirty="0"/>
          </a:p>
          <a:p>
            <a:pPr marL="0" indent="0" algn="l">
              <a:lnSpc>
                <a:spcPct val="121970"/>
              </a:lnSpc>
              <a:buNone/>
            </a:pPr>
            <a:r>
              <a:rPr lang="en-US" sz="1725" dirty="0">
                <a:solidFill>
                  <a:srgbClr val="FFFFFF"/>
                </a:solidFill>
                <a:latin typeface="Arial" pitchFamily="34" charset="0"/>
                <a:ea typeface="Arial" pitchFamily="34" charset="-122"/>
                <a:cs typeface="Arial" pitchFamily="34" charset="-120"/>
              </a:rPr>
              <a:t>Sandbox &amp; model-evaluation environment for pre-production testing</a:t>
            </a:r>
            <a:endParaRPr lang="en-US" sz="1725" dirty="0"/>
          </a:p>
        </p:txBody>
      </p:sp>
      <p:sp>
        <p:nvSpPr>
          <p:cNvPr id="15" name="Text 10"/>
          <p:cNvSpPr/>
          <p:nvPr/>
        </p:nvSpPr>
        <p:spPr>
          <a:xfrm>
            <a:off x="1104900" y="8305800"/>
            <a:ext cx="15304770" cy="590550"/>
          </a:xfrm>
          <a:prstGeom prst="rect">
            <a:avLst/>
          </a:prstGeom>
          <a:noFill/>
          <a:ln/>
        </p:spPr>
        <p:txBody>
          <a:bodyPr wrap="square" lIns="25400" tIns="25400" rIns="25400" bIns="25400" rtlCol="0" anchor="t">
            <a:normAutofit lnSpcReduction="10000"/>
          </a:bodyPr>
          <a:lstStyle/>
          <a:p>
            <a:pPr marL="0" indent="0" algn="l">
              <a:lnSpc>
                <a:spcPct val="125000"/>
              </a:lnSpc>
              <a:buNone/>
            </a:pPr>
            <a:r>
              <a:rPr lang="en-US" sz="1500" dirty="0">
                <a:solidFill>
                  <a:srgbClr val="FFFFFF">
                    <a:alpha val="60000"/>
                  </a:srgbClr>
                </a:solidFill>
                <a:latin typeface="Arial" pitchFamily="34" charset="0"/>
                <a:ea typeface="Arial" pitchFamily="34" charset="-122"/>
                <a:cs typeface="Arial" pitchFamily="34" charset="-120"/>
              </a:rPr>
              <a:t>Quantum Defense and Quantum Decisioning are in Early Access / Preview. Capabilities, output formats, and SLAs are subject to change prior to general availability. Preview participation requires a signed agreement.</a:t>
            </a:r>
            <a:endParaRPr lang="en-US" sz="1500" dirty="0"/>
          </a:p>
        </p:txBody>
      </p:sp>
      <p:sp>
        <p:nvSpPr>
          <p:cNvPr id="16" name="Shape 11"/>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17" name="Text 12"/>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18" name="Text 13"/>
          <p:cNvSpPr/>
          <p:nvPr/>
        </p:nvSpPr>
        <p:spPr>
          <a:xfrm>
            <a:off x="16588026" y="9597390"/>
            <a:ext cx="671274"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11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22000"/>
            <a:extLst>
              <a:ext uri="{BEBA8EAE-BF5A-486C-A8C5-ECC9F3942E4B}">
                <a14:imgProps xmlns:a14="http://schemas.microsoft.com/office/drawing/2010/main">
                  <a14:imgLayer r:embed="rId4">
                    <a14:imgEffect>
                      <a14:brightnessContrast bright="52000"/>
                    </a14:imgEffect>
                  </a14:imgLayer>
                </a14:imgProps>
              </a:ext>
            </a:extLst>
          </a:blip>
          <a:srcRect r="-138"/>
          <a:stretch>
            <a:fillRect/>
          </a:stretch>
        </p:blipFill>
        <p:spPr>
          <a:xfrm>
            <a:off x="7424895" y="12159"/>
            <a:ext cx="10513379" cy="5206292"/>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REPORTING &amp; VISIBILITY</a:t>
            </a:r>
            <a:endParaRPr lang="en-US" sz="1500" dirty="0"/>
          </a:p>
        </p:txBody>
      </p:sp>
      <p:sp>
        <p:nvSpPr>
          <p:cNvPr id="4" name="Text 1"/>
          <p:cNvSpPr/>
          <p:nvPr/>
        </p:nvSpPr>
        <p:spPr>
          <a:xfrm>
            <a:off x="1104900" y="1242060"/>
            <a:ext cx="12557760" cy="1747124"/>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Full visibility into every loan,</a:t>
            </a:r>
          </a:p>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every stage, every metric.</a:t>
            </a:r>
            <a:endParaRPr lang="en-US" sz="4800" dirty="0"/>
          </a:p>
        </p:txBody>
      </p:sp>
      <p:sp>
        <p:nvSpPr>
          <p:cNvPr id="5" name="Text 2"/>
          <p:cNvSpPr/>
          <p:nvPr/>
        </p:nvSpPr>
        <p:spPr>
          <a:xfrm>
            <a:off x="1104900" y="2730103"/>
            <a:ext cx="12959443" cy="781050"/>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FFFFFF"/>
                </a:solidFill>
                <a:latin typeface="Arial" pitchFamily="34" charset="0"/>
                <a:ea typeface="Arial" pitchFamily="34" charset="-122"/>
                <a:cs typeface="Arial" pitchFamily="34" charset="-120"/>
              </a:rPr>
              <a:t>Your data. Your dashboard. Your decisions. Real-time visibility across pipeline, portfolio, and program performance.</a:t>
            </a:r>
            <a:endParaRPr lang="en-US" sz="1950" dirty="0"/>
          </a:p>
        </p:txBody>
      </p:sp>
      <p:sp>
        <p:nvSpPr>
          <p:cNvPr id="6" name="Shape 3"/>
          <p:cNvSpPr/>
          <p:nvPr/>
        </p:nvSpPr>
        <p:spPr>
          <a:xfrm>
            <a:off x="1104900" y="3748207"/>
            <a:ext cx="5232321" cy="2617470"/>
          </a:xfrm>
          <a:prstGeom prst="roundRect">
            <a:avLst>
              <a:gd name="adj" fmla="val 1456"/>
            </a:avLst>
          </a:prstGeom>
          <a:ln w="15240">
            <a:solidFill>
              <a:srgbClr val="8DB1FF">
                <a:alpha val="18000"/>
              </a:srgbClr>
            </a:solidFill>
            <a:prstDash val="solid"/>
          </a:ln>
        </p:spPr>
        <p:txBody>
          <a:bodyPr/>
          <a:lstStyle/>
          <a:p>
            <a:endParaRPr lang="es-MX"/>
          </a:p>
        </p:txBody>
      </p:sp>
      <p:pic>
        <p:nvPicPr>
          <p:cNvPr id="7" name="Image 1" descr="preencoded.png"/>
          <p:cNvPicPr>
            <a:picLocks noChangeAspect="1"/>
          </p:cNvPicPr>
          <p:nvPr/>
        </p:nvPicPr>
        <p:blipFill>
          <a:blip r:embed="rId5"/>
          <a:stretch>
            <a:fillRect/>
          </a:stretch>
        </p:blipFill>
        <p:spPr>
          <a:xfrm>
            <a:off x="1386840" y="4049197"/>
            <a:ext cx="381000" cy="381000"/>
          </a:xfrm>
          <a:prstGeom prst="rect">
            <a:avLst/>
          </a:prstGeom>
        </p:spPr>
      </p:pic>
      <p:sp>
        <p:nvSpPr>
          <p:cNvPr id="8" name="Text 4"/>
          <p:cNvSpPr/>
          <p:nvPr/>
        </p:nvSpPr>
        <p:spPr>
          <a:xfrm>
            <a:off x="1386840" y="4601647"/>
            <a:ext cx="5135285"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FFFFFF"/>
                </a:solidFill>
                <a:latin typeface="Arial" pitchFamily="34" charset="0"/>
                <a:ea typeface="Arial" pitchFamily="34" charset="-122"/>
                <a:cs typeface="Arial" pitchFamily="34" charset="-120"/>
              </a:rPr>
              <a:t>Origination Pipeline</a:t>
            </a:r>
            <a:endParaRPr lang="en-US" sz="2100" dirty="0"/>
          </a:p>
        </p:txBody>
      </p:sp>
      <p:sp>
        <p:nvSpPr>
          <p:cNvPr id="9" name="Text 5"/>
          <p:cNvSpPr/>
          <p:nvPr/>
        </p:nvSpPr>
        <p:spPr>
          <a:xfrm>
            <a:off x="1386840" y="5035987"/>
            <a:ext cx="4808494" cy="10668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Real-time view of applications in progress, pending review, and submitted for underwriting.</a:t>
            </a:r>
            <a:endParaRPr lang="en-US" sz="1800" dirty="0"/>
          </a:p>
        </p:txBody>
      </p:sp>
      <p:sp>
        <p:nvSpPr>
          <p:cNvPr id="10" name="Shape 6"/>
          <p:cNvSpPr/>
          <p:nvPr/>
        </p:nvSpPr>
        <p:spPr>
          <a:xfrm>
            <a:off x="6527721" y="3748207"/>
            <a:ext cx="5232440" cy="2617470"/>
          </a:xfrm>
          <a:prstGeom prst="roundRect">
            <a:avLst>
              <a:gd name="adj" fmla="val 1456"/>
            </a:avLst>
          </a:prstGeom>
          <a:ln w="15240">
            <a:solidFill>
              <a:srgbClr val="8DB1FF">
                <a:alpha val="18000"/>
              </a:srgbClr>
            </a:solidFill>
            <a:prstDash val="solid"/>
          </a:ln>
        </p:spPr>
        <p:txBody>
          <a:bodyPr/>
          <a:lstStyle/>
          <a:p>
            <a:endParaRPr lang="es-MX"/>
          </a:p>
        </p:txBody>
      </p:sp>
      <p:pic>
        <p:nvPicPr>
          <p:cNvPr id="11" name="Image 2" descr="preencoded.png"/>
          <p:cNvPicPr>
            <a:picLocks noChangeAspect="1"/>
          </p:cNvPicPr>
          <p:nvPr/>
        </p:nvPicPr>
        <p:blipFill>
          <a:blip r:embed="rId6"/>
          <a:stretch>
            <a:fillRect/>
          </a:stretch>
        </p:blipFill>
        <p:spPr>
          <a:xfrm>
            <a:off x="6809661" y="4049197"/>
            <a:ext cx="381000" cy="381000"/>
          </a:xfrm>
          <a:prstGeom prst="rect">
            <a:avLst/>
          </a:prstGeom>
        </p:spPr>
      </p:pic>
      <p:sp>
        <p:nvSpPr>
          <p:cNvPr id="12" name="Text 7"/>
          <p:cNvSpPr/>
          <p:nvPr/>
        </p:nvSpPr>
        <p:spPr>
          <a:xfrm>
            <a:off x="6809661" y="4601647"/>
            <a:ext cx="5135416"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FFFFFF"/>
                </a:solidFill>
                <a:latin typeface="Arial" pitchFamily="34" charset="0"/>
                <a:ea typeface="Arial" pitchFamily="34" charset="-122"/>
                <a:cs typeface="Arial" pitchFamily="34" charset="-120"/>
              </a:rPr>
              <a:t>Portfolio Health</a:t>
            </a:r>
            <a:endParaRPr lang="en-US" sz="2100" dirty="0"/>
          </a:p>
        </p:txBody>
      </p:sp>
      <p:sp>
        <p:nvSpPr>
          <p:cNvPr id="13" name="Text 8"/>
          <p:cNvSpPr/>
          <p:nvPr/>
        </p:nvSpPr>
        <p:spPr>
          <a:xfrm>
            <a:off x="6809661" y="5035987"/>
            <a:ext cx="4808617" cy="7239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Loan-level performance: payment status, balance, and covenant compliance.</a:t>
            </a:r>
            <a:endParaRPr lang="en-US" sz="1800" dirty="0"/>
          </a:p>
        </p:txBody>
      </p:sp>
      <p:sp>
        <p:nvSpPr>
          <p:cNvPr id="14" name="Shape 9"/>
          <p:cNvSpPr/>
          <p:nvPr/>
        </p:nvSpPr>
        <p:spPr>
          <a:xfrm>
            <a:off x="11950660" y="3748207"/>
            <a:ext cx="5232440" cy="2617470"/>
          </a:xfrm>
          <a:prstGeom prst="roundRect">
            <a:avLst>
              <a:gd name="adj" fmla="val 1456"/>
            </a:avLst>
          </a:prstGeom>
          <a:ln w="15240">
            <a:solidFill>
              <a:srgbClr val="8DB1FF">
                <a:alpha val="18000"/>
              </a:srgbClr>
            </a:solidFill>
            <a:prstDash val="solid"/>
          </a:ln>
        </p:spPr>
        <p:txBody>
          <a:bodyPr/>
          <a:lstStyle/>
          <a:p>
            <a:endParaRPr lang="es-MX"/>
          </a:p>
        </p:txBody>
      </p:sp>
      <p:pic>
        <p:nvPicPr>
          <p:cNvPr id="15" name="Image 3" descr="preencoded.png"/>
          <p:cNvPicPr>
            <a:picLocks noChangeAspect="1"/>
          </p:cNvPicPr>
          <p:nvPr/>
        </p:nvPicPr>
        <p:blipFill>
          <a:blip r:embed="rId7"/>
          <a:stretch>
            <a:fillRect/>
          </a:stretch>
        </p:blipFill>
        <p:spPr>
          <a:xfrm>
            <a:off x="12232601" y="4049197"/>
            <a:ext cx="381000" cy="381000"/>
          </a:xfrm>
          <a:prstGeom prst="rect">
            <a:avLst/>
          </a:prstGeom>
        </p:spPr>
      </p:pic>
      <p:sp>
        <p:nvSpPr>
          <p:cNvPr id="16" name="Text 10"/>
          <p:cNvSpPr/>
          <p:nvPr/>
        </p:nvSpPr>
        <p:spPr>
          <a:xfrm>
            <a:off x="12232601" y="4601647"/>
            <a:ext cx="5135416"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FFFFFF"/>
                </a:solidFill>
                <a:latin typeface="Arial" pitchFamily="34" charset="0"/>
                <a:ea typeface="Arial" pitchFamily="34" charset="-122"/>
                <a:cs typeface="Arial" pitchFamily="34" charset="-120"/>
              </a:rPr>
              <a:t>Delinquency Monitoring</a:t>
            </a:r>
            <a:endParaRPr lang="en-US" sz="2100" dirty="0"/>
          </a:p>
        </p:txBody>
      </p:sp>
      <p:sp>
        <p:nvSpPr>
          <p:cNvPr id="17" name="Text 11"/>
          <p:cNvSpPr/>
          <p:nvPr/>
        </p:nvSpPr>
        <p:spPr>
          <a:xfrm>
            <a:off x="12232601" y="5035987"/>
            <a:ext cx="4808617" cy="7239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Early-warning indicators and delinquency trend analysis across the active portfolio.</a:t>
            </a:r>
            <a:endParaRPr lang="en-US" sz="1800" dirty="0"/>
          </a:p>
        </p:txBody>
      </p:sp>
      <p:sp>
        <p:nvSpPr>
          <p:cNvPr id="18" name="Shape 12"/>
          <p:cNvSpPr/>
          <p:nvPr/>
        </p:nvSpPr>
        <p:spPr>
          <a:xfrm>
            <a:off x="1104900" y="6594277"/>
            <a:ext cx="5232321" cy="2617470"/>
          </a:xfrm>
          <a:prstGeom prst="roundRect">
            <a:avLst>
              <a:gd name="adj" fmla="val 1456"/>
            </a:avLst>
          </a:prstGeom>
          <a:ln w="15240">
            <a:solidFill>
              <a:srgbClr val="8DB1FF">
                <a:alpha val="18000"/>
              </a:srgbClr>
            </a:solidFill>
            <a:prstDash val="solid"/>
          </a:ln>
        </p:spPr>
        <p:txBody>
          <a:bodyPr/>
          <a:lstStyle/>
          <a:p>
            <a:endParaRPr lang="es-MX"/>
          </a:p>
        </p:txBody>
      </p:sp>
      <p:pic>
        <p:nvPicPr>
          <p:cNvPr id="19" name="Image 4" descr="preencoded.png"/>
          <p:cNvPicPr>
            <a:picLocks noChangeAspect="1"/>
          </p:cNvPicPr>
          <p:nvPr/>
        </p:nvPicPr>
        <p:blipFill>
          <a:blip r:embed="rId8"/>
          <a:stretch>
            <a:fillRect/>
          </a:stretch>
        </p:blipFill>
        <p:spPr>
          <a:xfrm>
            <a:off x="1386840" y="6895267"/>
            <a:ext cx="381000" cy="381000"/>
          </a:xfrm>
          <a:prstGeom prst="rect">
            <a:avLst/>
          </a:prstGeom>
        </p:spPr>
      </p:pic>
      <p:sp>
        <p:nvSpPr>
          <p:cNvPr id="20" name="Text 13"/>
          <p:cNvSpPr/>
          <p:nvPr/>
        </p:nvSpPr>
        <p:spPr>
          <a:xfrm>
            <a:off x="1386840" y="7447717"/>
            <a:ext cx="5135285"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FFFFFF"/>
                </a:solidFill>
                <a:latin typeface="Arial" pitchFamily="34" charset="0"/>
                <a:ea typeface="Arial" pitchFamily="34" charset="-122"/>
                <a:cs typeface="Arial" pitchFamily="34" charset="-120"/>
              </a:rPr>
              <a:t>Program Performance</a:t>
            </a:r>
            <a:endParaRPr lang="en-US" sz="2100" dirty="0"/>
          </a:p>
        </p:txBody>
      </p:sp>
      <p:sp>
        <p:nvSpPr>
          <p:cNvPr id="21" name="Text 14"/>
          <p:cNvSpPr/>
          <p:nvPr/>
        </p:nvSpPr>
        <p:spPr>
          <a:xfrm>
            <a:off x="1386840" y="7882057"/>
            <a:ext cx="4808494" cy="7239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Period-over-period origination volume, average loan size, and portfolio growth.</a:t>
            </a:r>
            <a:endParaRPr lang="en-US" sz="1800" dirty="0"/>
          </a:p>
        </p:txBody>
      </p:sp>
      <p:sp>
        <p:nvSpPr>
          <p:cNvPr id="22" name="Shape 15"/>
          <p:cNvSpPr/>
          <p:nvPr/>
        </p:nvSpPr>
        <p:spPr>
          <a:xfrm>
            <a:off x="6527721" y="6594277"/>
            <a:ext cx="5232440" cy="2617470"/>
          </a:xfrm>
          <a:prstGeom prst="roundRect">
            <a:avLst>
              <a:gd name="adj" fmla="val 1456"/>
            </a:avLst>
          </a:prstGeom>
          <a:ln w="15240">
            <a:solidFill>
              <a:srgbClr val="8DB1FF">
                <a:alpha val="18000"/>
              </a:srgbClr>
            </a:solidFill>
            <a:prstDash val="solid"/>
          </a:ln>
        </p:spPr>
        <p:txBody>
          <a:bodyPr/>
          <a:lstStyle/>
          <a:p>
            <a:endParaRPr lang="es-MX"/>
          </a:p>
        </p:txBody>
      </p:sp>
      <p:pic>
        <p:nvPicPr>
          <p:cNvPr id="23" name="Image 5" descr="preencoded.png"/>
          <p:cNvPicPr>
            <a:picLocks noChangeAspect="1"/>
          </p:cNvPicPr>
          <p:nvPr/>
        </p:nvPicPr>
        <p:blipFill>
          <a:blip r:embed="rId9"/>
          <a:stretch>
            <a:fillRect/>
          </a:stretch>
        </p:blipFill>
        <p:spPr>
          <a:xfrm>
            <a:off x="6809661" y="6895267"/>
            <a:ext cx="381000" cy="381000"/>
          </a:xfrm>
          <a:prstGeom prst="rect">
            <a:avLst/>
          </a:prstGeom>
        </p:spPr>
      </p:pic>
      <p:sp>
        <p:nvSpPr>
          <p:cNvPr id="24" name="Text 16"/>
          <p:cNvSpPr/>
          <p:nvPr/>
        </p:nvSpPr>
        <p:spPr>
          <a:xfrm>
            <a:off x="6809661" y="7447717"/>
            <a:ext cx="5135416"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FFFFFF"/>
                </a:solidFill>
                <a:latin typeface="Arial" pitchFamily="34" charset="0"/>
                <a:ea typeface="Arial" pitchFamily="34" charset="-122"/>
                <a:cs typeface="Arial" pitchFamily="34" charset="-120"/>
              </a:rPr>
              <a:t>Compliance &amp; Audit Trail</a:t>
            </a:r>
            <a:endParaRPr lang="en-US" sz="2100" dirty="0"/>
          </a:p>
        </p:txBody>
      </p:sp>
      <p:sp>
        <p:nvSpPr>
          <p:cNvPr id="25" name="Text 17"/>
          <p:cNvSpPr/>
          <p:nvPr/>
        </p:nvSpPr>
        <p:spPr>
          <a:xfrm>
            <a:off x="6809661" y="7882057"/>
            <a:ext cx="4808617" cy="10668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Full audit trail from application through servicing, structured for examination readiness.</a:t>
            </a:r>
            <a:endParaRPr lang="en-US" sz="1800" dirty="0"/>
          </a:p>
        </p:txBody>
      </p:sp>
      <p:sp>
        <p:nvSpPr>
          <p:cNvPr id="26" name="Shape 18"/>
          <p:cNvSpPr/>
          <p:nvPr/>
        </p:nvSpPr>
        <p:spPr>
          <a:xfrm>
            <a:off x="11950660" y="6594277"/>
            <a:ext cx="5232440" cy="2617470"/>
          </a:xfrm>
          <a:prstGeom prst="roundRect">
            <a:avLst>
              <a:gd name="adj" fmla="val 1456"/>
            </a:avLst>
          </a:prstGeom>
          <a:ln w="15240">
            <a:solidFill>
              <a:srgbClr val="8DB1FF">
                <a:alpha val="18000"/>
              </a:srgbClr>
            </a:solidFill>
            <a:prstDash val="solid"/>
          </a:ln>
        </p:spPr>
        <p:txBody>
          <a:bodyPr/>
          <a:lstStyle/>
          <a:p>
            <a:endParaRPr lang="es-MX"/>
          </a:p>
        </p:txBody>
      </p:sp>
      <p:pic>
        <p:nvPicPr>
          <p:cNvPr id="27" name="Image 6" descr="preencoded.png"/>
          <p:cNvPicPr>
            <a:picLocks noChangeAspect="1"/>
          </p:cNvPicPr>
          <p:nvPr/>
        </p:nvPicPr>
        <p:blipFill>
          <a:blip r:embed="rId10"/>
          <a:stretch>
            <a:fillRect/>
          </a:stretch>
        </p:blipFill>
        <p:spPr>
          <a:xfrm>
            <a:off x="12232601" y="6895267"/>
            <a:ext cx="381000" cy="381000"/>
          </a:xfrm>
          <a:prstGeom prst="rect">
            <a:avLst/>
          </a:prstGeom>
        </p:spPr>
      </p:pic>
      <p:sp>
        <p:nvSpPr>
          <p:cNvPr id="28" name="Text 19"/>
          <p:cNvSpPr/>
          <p:nvPr/>
        </p:nvSpPr>
        <p:spPr>
          <a:xfrm>
            <a:off x="12232601" y="7447717"/>
            <a:ext cx="5135416" cy="358140"/>
          </a:xfrm>
          <a:prstGeom prst="rect">
            <a:avLst/>
          </a:prstGeom>
          <a:noFill/>
          <a:ln/>
        </p:spPr>
        <p:txBody>
          <a:bodyPr wrap="square" lIns="25400" tIns="25400" rIns="25400" bIns="25400" rtlCol="0" anchor="t">
            <a:normAutofit lnSpcReduction="10000"/>
          </a:bodyPr>
          <a:lstStyle/>
          <a:p>
            <a:pPr marL="0" indent="0" algn="l">
              <a:lnSpc>
                <a:spcPct val="105000"/>
              </a:lnSpc>
              <a:buNone/>
            </a:pPr>
            <a:r>
              <a:rPr lang="en-US" sz="2100" kern="0" spc="-42" dirty="0">
                <a:solidFill>
                  <a:srgbClr val="FFFFFF"/>
                </a:solidFill>
                <a:latin typeface="Arial" pitchFamily="34" charset="0"/>
                <a:ea typeface="Arial" pitchFamily="34" charset="-122"/>
                <a:cs typeface="Arial" pitchFamily="34" charset="-120"/>
              </a:rPr>
              <a:t>Partner Dashboard</a:t>
            </a:r>
            <a:endParaRPr lang="en-US" sz="2100" dirty="0"/>
          </a:p>
        </p:txBody>
      </p:sp>
      <p:sp>
        <p:nvSpPr>
          <p:cNvPr id="29" name="Text 20"/>
          <p:cNvSpPr/>
          <p:nvPr/>
        </p:nvSpPr>
        <p:spPr>
          <a:xfrm>
            <a:off x="12232601" y="7882057"/>
            <a:ext cx="4808617" cy="1066800"/>
          </a:xfrm>
          <a:prstGeom prst="rect">
            <a:avLst/>
          </a:prstGeom>
          <a:noFill/>
          <a:ln/>
        </p:spPr>
        <p:txBody>
          <a:bodyPr wrap="square" lIns="25400" tIns="25400" rIns="25400" bIns="25400" rtlCol="0" anchor="t">
            <a:normAutofit/>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Institution-specific view of all active programs, module performance, and action items.</a:t>
            </a:r>
            <a:endParaRPr lang="en-US" sz="1800" dirty="0"/>
          </a:p>
        </p:txBody>
      </p:sp>
      <p:sp>
        <p:nvSpPr>
          <p:cNvPr id="30" name="Shape 21"/>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31" name="Text 22"/>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32" name="Text 23"/>
          <p:cNvSpPr/>
          <p:nvPr/>
        </p:nvSpPr>
        <p:spPr>
          <a:xfrm>
            <a:off x="16546592" y="9597390"/>
            <a:ext cx="712708"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12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t="43056"/>
          <a:stretch/>
        </p:blipFill>
        <p:spPr>
          <a:xfrm>
            <a:off x="13193870" y="0"/>
            <a:ext cx="5120640" cy="8846820"/>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21386F"/>
                </a:solidFill>
                <a:latin typeface="Arial" pitchFamily="34" charset="0"/>
                <a:ea typeface="Arial" pitchFamily="34" charset="-122"/>
                <a:cs typeface="Arial" pitchFamily="34" charset="-120"/>
              </a:rPr>
              <a:t>EVALUATION PATH</a:t>
            </a:r>
            <a:endParaRPr lang="en-US" sz="1500" dirty="0"/>
          </a:p>
        </p:txBody>
      </p:sp>
      <p:sp>
        <p:nvSpPr>
          <p:cNvPr id="4" name="Text 1"/>
          <p:cNvSpPr/>
          <p:nvPr/>
        </p:nvSpPr>
        <p:spPr>
          <a:xfrm>
            <a:off x="1104900" y="1242060"/>
            <a:ext cx="12753975" cy="1919168"/>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080C16"/>
                </a:solidFill>
                <a:latin typeface="Arial" pitchFamily="34" charset="0"/>
                <a:ea typeface="Arial" pitchFamily="34" charset="-122"/>
                <a:cs typeface="Arial" pitchFamily="34" charset="-120"/>
              </a:rPr>
              <a:t>From discovery to </a:t>
            </a:r>
            <a:r>
              <a:rPr lang="en-US" sz="4800" kern="0" spc="-134" dirty="0">
                <a:solidFill>
                  <a:srgbClr val="0E172E"/>
                </a:solidFill>
                <a:latin typeface="Arial" pitchFamily="34" charset="0"/>
                <a:ea typeface="Arial" pitchFamily="34" charset="-122"/>
                <a:cs typeface="Arial" pitchFamily="34" charset="-120"/>
              </a:rPr>
              <a:t>first transaction</a:t>
            </a:r>
            <a:r>
              <a:rPr lang="en-US" sz="4800" kern="0" spc="-134" dirty="0">
                <a:solidFill>
                  <a:srgbClr val="080C16"/>
                </a:solidFill>
                <a:latin typeface="Arial" pitchFamily="34" charset="0"/>
                <a:ea typeface="Arial" pitchFamily="34" charset="-122"/>
                <a:cs typeface="Arial" pitchFamily="34" charset="-120"/>
              </a:rPr>
              <a:t>:</a:t>
            </a:r>
          </a:p>
          <a:p>
            <a:pPr marL="0" indent="0" algn="l">
              <a:lnSpc>
                <a:spcPct val="93913"/>
              </a:lnSpc>
              <a:buNone/>
            </a:pPr>
            <a:r>
              <a:rPr lang="en-US" sz="4800" kern="0" spc="-134" dirty="0">
                <a:solidFill>
                  <a:srgbClr val="080C16"/>
                </a:solidFill>
                <a:latin typeface="Arial" pitchFamily="34" charset="0"/>
                <a:ea typeface="Arial" pitchFamily="34" charset="-122"/>
                <a:cs typeface="Arial" pitchFamily="34" charset="-120"/>
              </a:rPr>
              <a:t>a structured path.</a:t>
            </a:r>
            <a:endParaRPr lang="en-US" sz="4800" dirty="0"/>
          </a:p>
        </p:txBody>
      </p:sp>
      <p:sp>
        <p:nvSpPr>
          <p:cNvPr id="5" name="Text 2"/>
          <p:cNvSpPr/>
          <p:nvPr/>
        </p:nvSpPr>
        <p:spPr>
          <a:xfrm>
            <a:off x="1104900" y="2730103"/>
            <a:ext cx="8808387" cy="781050"/>
          </a:xfrm>
          <a:prstGeom prst="rect">
            <a:avLst/>
          </a:prstGeom>
          <a:noFill/>
          <a:ln/>
        </p:spPr>
        <p:txBody>
          <a:bodyPr wrap="square" lIns="25400" tIns="25400" rIns="25400" bIns="25400" rtlCol="0" anchor="t">
            <a:normAutofit lnSpcReduction="10000"/>
          </a:bodyPr>
          <a:lstStyle/>
          <a:p>
            <a:pPr marL="0" indent="0" algn="l">
              <a:lnSpc>
                <a:spcPct val="131757"/>
              </a:lnSpc>
              <a:buNone/>
            </a:pPr>
            <a:r>
              <a:rPr lang="en-US" sz="1950" dirty="0">
                <a:solidFill>
                  <a:srgbClr val="080C16"/>
                </a:solidFill>
                <a:latin typeface="Arial" pitchFamily="34" charset="0"/>
                <a:ea typeface="Arial" pitchFamily="34" charset="-122"/>
                <a:cs typeface="Arial" pitchFamily="34" charset="-120"/>
              </a:rPr>
              <a:t>45–90 days from first conversation to first transaction. Most institutions complete the evaluation in three to four weeks.</a:t>
            </a:r>
            <a:endParaRPr lang="en-US" sz="1950" dirty="0"/>
          </a:p>
        </p:txBody>
      </p:sp>
      <p:sp>
        <p:nvSpPr>
          <p:cNvPr id="6" name="Shape 3"/>
          <p:cNvSpPr/>
          <p:nvPr/>
        </p:nvSpPr>
        <p:spPr>
          <a:xfrm>
            <a:off x="1104900" y="4954071"/>
            <a:ext cx="419100" cy="419100"/>
          </a:xfrm>
          <a:prstGeom prst="ellipse">
            <a:avLst/>
          </a:prstGeom>
          <a:solidFill>
            <a:srgbClr val="FFFFFF"/>
          </a:solidFill>
          <a:ln w="7620">
            <a:solidFill>
              <a:srgbClr val="718ECC"/>
            </a:solidFill>
            <a:prstDash val="solid"/>
          </a:ln>
        </p:spPr>
        <p:txBody>
          <a:bodyPr/>
          <a:lstStyle/>
          <a:p>
            <a:endParaRPr lang="es-MX"/>
          </a:p>
        </p:txBody>
      </p:sp>
      <p:sp>
        <p:nvSpPr>
          <p:cNvPr id="7" name="Text 4"/>
          <p:cNvSpPr/>
          <p:nvPr/>
        </p:nvSpPr>
        <p:spPr>
          <a:xfrm>
            <a:off x="1074420" y="4961691"/>
            <a:ext cx="480060" cy="441960"/>
          </a:xfrm>
          <a:prstGeom prst="rect">
            <a:avLst/>
          </a:prstGeom>
          <a:noFill/>
          <a:ln/>
        </p:spPr>
        <p:txBody>
          <a:bodyPr wrap="square" lIns="25400" tIns="25400" rIns="25400" bIns="25400" rtlCol="0" anchor="ctr">
            <a:normAutofit/>
          </a:bodyPr>
          <a:lstStyle/>
          <a:p>
            <a:pPr marL="0" indent="0" algn="ctr">
              <a:buNone/>
            </a:pPr>
            <a:r>
              <a:rPr lang="en-US" sz="1425" dirty="0">
                <a:solidFill>
                  <a:srgbClr val="718ECC"/>
                </a:solidFill>
                <a:latin typeface="Arial" pitchFamily="34" charset="0"/>
                <a:ea typeface="Arial" pitchFamily="34" charset="-122"/>
                <a:cs typeface="Arial" pitchFamily="34" charset="-120"/>
              </a:rPr>
              <a:t>01</a:t>
            </a:r>
            <a:endParaRPr lang="en-US" sz="1425" dirty="0"/>
          </a:p>
        </p:txBody>
      </p:sp>
      <p:sp>
        <p:nvSpPr>
          <p:cNvPr id="8" name="Text 5"/>
          <p:cNvSpPr/>
          <p:nvPr/>
        </p:nvSpPr>
        <p:spPr>
          <a:xfrm>
            <a:off x="1104900" y="5582721"/>
            <a:ext cx="1660946"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Discovery Call</a:t>
            </a:r>
            <a:endParaRPr lang="en-US" sz="1875" dirty="0"/>
          </a:p>
        </p:txBody>
      </p:sp>
      <p:sp>
        <p:nvSpPr>
          <p:cNvPr id="9" name="Text 6"/>
          <p:cNvSpPr/>
          <p:nvPr/>
        </p:nvSpPr>
        <p:spPr>
          <a:xfrm>
            <a:off x="1104900" y="5963721"/>
            <a:ext cx="3123743" cy="169545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1800" dirty="0">
                <a:solidFill>
                  <a:srgbClr val="080C16"/>
                </a:solidFill>
                <a:latin typeface="Arial" pitchFamily="34" charset="0"/>
                <a:ea typeface="Arial" pitchFamily="34" charset="-122"/>
                <a:cs typeface="Arial" pitchFamily="34" charset="-120"/>
              </a:rPr>
              <a:t>A structured session to map program requirements, existing systems, and objectives to a deployment model.</a:t>
            </a:r>
            <a:endParaRPr lang="en-US" sz="1800" dirty="0"/>
          </a:p>
        </p:txBody>
      </p:sp>
      <p:sp>
        <p:nvSpPr>
          <p:cNvPr id="10" name="Text 7"/>
          <p:cNvSpPr/>
          <p:nvPr/>
        </p:nvSpPr>
        <p:spPr>
          <a:xfrm>
            <a:off x="1104900" y="7754421"/>
            <a:ext cx="751523" cy="289560"/>
          </a:xfrm>
          <a:prstGeom prst="rect">
            <a:avLst/>
          </a:prstGeom>
          <a:noFill/>
          <a:ln/>
        </p:spPr>
        <p:txBody>
          <a:bodyPr wrap="square" lIns="25400" tIns="25400" rIns="25400" bIns="25400" rtlCol="0" anchor="t">
            <a:normAutofit fontScale="85000" lnSpcReduction="10000"/>
          </a:bodyPr>
          <a:lstStyle/>
          <a:p>
            <a:pPr marL="0" indent="0" algn="l">
              <a:buNone/>
            </a:pPr>
            <a:r>
              <a:rPr lang="en-US" sz="1500" kern="0" spc="60" dirty="0">
                <a:solidFill>
                  <a:srgbClr val="718ECC"/>
                </a:solidFill>
                <a:latin typeface="Arial" pitchFamily="34" charset="0"/>
                <a:ea typeface="Arial" pitchFamily="34" charset="-122"/>
                <a:cs typeface="Arial" pitchFamily="34" charset="-120"/>
              </a:rPr>
              <a:t>WEEK 1</a:t>
            </a:r>
            <a:endParaRPr lang="en-US" sz="1500" dirty="0"/>
          </a:p>
        </p:txBody>
      </p:sp>
      <p:sp>
        <p:nvSpPr>
          <p:cNvPr id="11" name="Shape 8"/>
          <p:cNvSpPr/>
          <p:nvPr/>
        </p:nvSpPr>
        <p:spPr>
          <a:xfrm>
            <a:off x="4366260" y="4954071"/>
            <a:ext cx="419100" cy="419100"/>
          </a:xfrm>
          <a:prstGeom prst="ellipse">
            <a:avLst/>
          </a:prstGeom>
          <a:solidFill>
            <a:srgbClr val="FFFFFF"/>
          </a:solidFill>
          <a:ln w="7620">
            <a:solidFill>
              <a:srgbClr val="718ECC"/>
            </a:solidFill>
            <a:prstDash val="solid"/>
          </a:ln>
        </p:spPr>
        <p:txBody>
          <a:bodyPr/>
          <a:lstStyle/>
          <a:p>
            <a:endParaRPr lang="es-MX"/>
          </a:p>
        </p:txBody>
      </p:sp>
      <p:sp>
        <p:nvSpPr>
          <p:cNvPr id="12" name="Text 9"/>
          <p:cNvSpPr/>
          <p:nvPr/>
        </p:nvSpPr>
        <p:spPr>
          <a:xfrm>
            <a:off x="4335780" y="4961691"/>
            <a:ext cx="480060" cy="441960"/>
          </a:xfrm>
          <a:prstGeom prst="rect">
            <a:avLst/>
          </a:prstGeom>
          <a:noFill/>
          <a:ln/>
        </p:spPr>
        <p:txBody>
          <a:bodyPr wrap="square" lIns="25400" tIns="25400" rIns="25400" bIns="25400" rtlCol="0" anchor="ctr">
            <a:normAutofit/>
          </a:bodyPr>
          <a:lstStyle/>
          <a:p>
            <a:pPr marL="0" indent="0" algn="ctr">
              <a:buNone/>
            </a:pPr>
            <a:r>
              <a:rPr lang="en-US" sz="1425" dirty="0">
                <a:solidFill>
                  <a:srgbClr val="718ECC"/>
                </a:solidFill>
                <a:latin typeface="Arial" pitchFamily="34" charset="0"/>
                <a:ea typeface="Arial" pitchFamily="34" charset="-122"/>
                <a:cs typeface="Arial" pitchFamily="34" charset="-120"/>
              </a:rPr>
              <a:t>02</a:t>
            </a:r>
            <a:endParaRPr lang="en-US" sz="1425" dirty="0"/>
          </a:p>
        </p:txBody>
      </p:sp>
      <p:sp>
        <p:nvSpPr>
          <p:cNvPr id="13" name="Text 10"/>
          <p:cNvSpPr/>
          <p:nvPr/>
        </p:nvSpPr>
        <p:spPr>
          <a:xfrm>
            <a:off x="4366260" y="5582721"/>
            <a:ext cx="2619244"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Technical Assessment</a:t>
            </a:r>
            <a:endParaRPr lang="en-US" sz="1875" dirty="0"/>
          </a:p>
        </p:txBody>
      </p:sp>
      <p:sp>
        <p:nvSpPr>
          <p:cNvPr id="14" name="Text 11"/>
          <p:cNvSpPr/>
          <p:nvPr/>
        </p:nvSpPr>
        <p:spPr>
          <a:xfrm>
            <a:off x="4366260" y="5963721"/>
            <a:ext cx="3123743" cy="136398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1800" dirty="0">
                <a:solidFill>
                  <a:srgbClr val="080C16"/>
                </a:solidFill>
                <a:latin typeface="Arial" pitchFamily="34" charset="0"/>
                <a:ea typeface="Arial" pitchFamily="34" charset="-122"/>
                <a:cs typeface="Arial" pitchFamily="34" charset="-120"/>
              </a:rPr>
              <a:t>Integration review against your core banking system, LOS, and CRM: API touchpoints and data flows.</a:t>
            </a:r>
            <a:endParaRPr lang="en-US" sz="1800" dirty="0"/>
          </a:p>
        </p:txBody>
      </p:sp>
      <p:sp>
        <p:nvSpPr>
          <p:cNvPr id="15" name="Text 12"/>
          <p:cNvSpPr/>
          <p:nvPr/>
        </p:nvSpPr>
        <p:spPr>
          <a:xfrm>
            <a:off x="4366260" y="7422952"/>
            <a:ext cx="1124545" cy="289560"/>
          </a:xfrm>
          <a:prstGeom prst="rect">
            <a:avLst/>
          </a:prstGeom>
          <a:noFill/>
          <a:ln/>
        </p:spPr>
        <p:txBody>
          <a:bodyPr wrap="square" lIns="25400" tIns="25400" rIns="25400" bIns="25400" rtlCol="0" anchor="t">
            <a:normAutofit fontScale="92500"/>
          </a:bodyPr>
          <a:lstStyle/>
          <a:p>
            <a:pPr marL="0" indent="0" algn="l">
              <a:buNone/>
            </a:pPr>
            <a:r>
              <a:rPr lang="en-US" sz="1500" kern="0" spc="60" dirty="0">
                <a:solidFill>
                  <a:srgbClr val="718ECC"/>
                </a:solidFill>
                <a:latin typeface="Arial" pitchFamily="34" charset="0"/>
                <a:ea typeface="Arial" pitchFamily="34" charset="-122"/>
                <a:cs typeface="Arial" pitchFamily="34" charset="-120"/>
              </a:rPr>
              <a:t>WEEKS 1–2</a:t>
            </a:r>
            <a:endParaRPr lang="en-US" sz="1500" dirty="0"/>
          </a:p>
        </p:txBody>
      </p:sp>
      <p:sp>
        <p:nvSpPr>
          <p:cNvPr id="16" name="Shape 13"/>
          <p:cNvSpPr/>
          <p:nvPr/>
        </p:nvSpPr>
        <p:spPr>
          <a:xfrm>
            <a:off x="7627620" y="4954071"/>
            <a:ext cx="419100" cy="419100"/>
          </a:xfrm>
          <a:prstGeom prst="ellipse">
            <a:avLst/>
          </a:prstGeom>
          <a:solidFill>
            <a:srgbClr val="FFFFFF"/>
          </a:solidFill>
          <a:ln w="7620">
            <a:solidFill>
              <a:srgbClr val="718ECC"/>
            </a:solidFill>
            <a:prstDash val="solid"/>
          </a:ln>
        </p:spPr>
        <p:txBody>
          <a:bodyPr/>
          <a:lstStyle/>
          <a:p>
            <a:endParaRPr lang="es-MX"/>
          </a:p>
        </p:txBody>
      </p:sp>
      <p:sp>
        <p:nvSpPr>
          <p:cNvPr id="17" name="Text 14"/>
          <p:cNvSpPr/>
          <p:nvPr/>
        </p:nvSpPr>
        <p:spPr>
          <a:xfrm>
            <a:off x="7597140" y="4961691"/>
            <a:ext cx="480060" cy="441960"/>
          </a:xfrm>
          <a:prstGeom prst="rect">
            <a:avLst/>
          </a:prstGeom>
          <a:noFill/>
          <a:ln/>
        </p:spPr>
        <p:txBody>
          <a:bodyPr wrap="square" lIns="25400" tIns="25400" rIns="25400" bIns="25400" rtlCol="0" anchor="ctr">
            <a:normAutofit/>
          </a:bodyPr>
          <a:lstStyle/>
          <a:p>
            <a:pPr marL="0" indent="0" algn="ctr">
              <a:buNone/>
            </a:pPr>
            <a:r>
              <a:rPr lang="en-US" sz="1425" dirty="0">
                <a:solidFill>
                  <a:srgbClr val="718ECC"/>
                </a:solidFill>
                <a:latin typeface="Arial" pitchFamily="34" charset="0"/>
                <a:ea typeface="Arial" pitchFamily="34" charset="-122"/>
                <a:cs typeface="Arial" pitchFamily="34" charset="-120"/>
              </a:rPr>
              <a:t>03</a:t>
            </a:r>
            <a:endParaRPr lang="en-US" sz="1425" dirty="0"/>
          </a:p>
        </p:txBody>
      </p:sp>
      <p:sp>
        <p:nvSpPr>
          <p:cNvPr id="18" name="Text 15"/>
          <p:cNvSpPr/>
          <p:nvPr/>
        </p:nvSpPr>
        <p:spPr>
          <a:xfrm>
            <a:off x="7627620" y="5582721"/>
            <a:ext cx="2285667"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Scoping &amp; Proposal</a:t>
            </a:r>
            <a:endParaRPr lang="en-US" sz="1875" dirty="0"/>
          </a:p>
        </p:txBody>
      </p:sp>
      <p:sp>
        <p:nvSpPr>
          <p:cNvPr id="19" name="Text 16"/>
          <p:cNvSpPr/>
          <p:nvPr/>
        </p:nvSpPr>
        <p:spPr>
          <a:xfrm>
            <a:off x="7627620" y="5963721"/>
            <a:ext cx="3123743" cy="1695450"/>
          </a:xfrm>
          <a:prstGeom prst="rect">
            <a:avLst/>
          </a:prstGeom>
          <a:noFill/>
          <a:ln/>
        </p:spPr>
        <p:txBody>
          <a:bodyPr wrap="square" lIns="25400" tIns="25400" rIns="25400" bIns="25400" rtlCol="0" anchor="t">
            <a:normAutofit/>
          </a:bodyPr>
          <a:lstStyle/>
          <a:p>
            <a:pPr marL="0" indent="0" algn="l">
              <a:lnSpc>
                <a:spcPct val="127941"/>
              </a:lnSpc>
              <a:buNone/>
            </a:pPr>
            <a:r>
              <a:rPr lang="en-US" sz="1800" dirty="0">
                <a:solidFill>
                  <a:srgbClr val="080C16"/>
                </a:solidFill>
                <a:latin typeface="Arial" pitchFamily="34" charset="0"/>
                <a:ea typeface="Arial" pitchFamily="34" charset="-122"/>
                <a:cs typeface="Arial" pitchFamily="34" charset="-120"/>
              </a:rPr>
              <a:t>A written program proposal: module selection, deployment timeline, integration specs, and commercial terms.</a:t>
            </a:r>
            <a:endParaRPr lang="en-US" sz="1800" dirty="0"/>
          </a:p>
        </p:txBody>
      </p:sp>
      <p:sp>
        <p:nvSpPr>
          <p:cNvPr id="20" name="Text 17"/>
          <p:cNvSpPr/>
          <p:nvPr/>
        </p:nvSpPr>
        <p:spPr>
          <a:xfrm>
            <a:off x="7627620" y="7754421"/>
            <a:ext cx="1175980" cy="289560"/>
          </a:xfrm>
          <a:prstGeom prst="rect">
            <a:avLst/>
          </a:prstGeom>
          <a:noFill/>
          <a:ln/>
        </p:spPr>
        <p:txBody>
          <a:bodyPr wrap="square" lIns="25400" tIns="25400" rIns="25400" bIns="25400" rtlCol="0" anchor="t">
            <a:normAutofit fontScale="92500"/>
          </a:bodyPr>
          <a:lstStyle/>
          <a:p>
            <a:pPr marL="0" indent="0" algn="l">
              <a:buNone/>
            </a:pPr>
            <a:r>
              <a:rPr lang="en-US" sz="1500" kern="0" spc="60" dirty="0">
                <a:solidFill>
                  <a:srgbClr val="718ECC"/>
                </a:solidFill>
                <a:latin typeface="Arial" pitchFamily="34" charset="0"/>
                <a:ea typeface="Arial" pitchFamily="34" charset="-122"/>
                <a:cs typeface="Arial" pitchFamily="34" charset="-120"/>
              </a:rPr>
              <a:t>WEEKS 2–3</a:t>
            </a:r>
            <a:endParaRPr lang="en-US" sz="1500" dirty="0"/>
          </a:p>
        </p:txBody>
      </p:sp>
      <p:sp>
        <p:nvSpPr>
          <p:cNvPr id="21" name="Shape 18"/>
          <p:cNvSpPr/>
          <p:nvPr/>
        </p:nvSpPr>
        <p:spPr>
          <a:xfrm>
            <a:off x="10888981" y="4954071"/>
            <a:ext cx="419100" cy="419100"/>
          </a:xfrm>
          <a:prstGeom prst="ellipse">
            <a:avLst/>
          </a:prstGeom>
          <a:solidFill>
            <a:srgbClr val="FFFFFF"/>
          </a:solidFill>
          <a:ln w="7620">
            <a:solidFill>
              <a:srgbClr val="718ECC"/>
            </a:solidFill>
            <a:prstDash val="solid"/>
          </a:ln>
        </p:spPr>
        <p:txBody>
          <a:bodyPr/>
          <a:lstStyle/>
          <a:p>
            <a:endParaRPr lang="es-MX"/>
          </a:p>
        </p:txBody>
      </p:sp>
      <p:sp>
        <p:nvSpPr>
          <p:cNvPr id="22" name="Text 19"/>
          <p:cNvSpPr/>
          <p:nvPr/>
        </p:nvSpPr>
        <p:spPr>
          <a:xfrm>
            <a:off x="10858501" y="4961691"/>
            <a:ext cx="480060" cy="441960"/>
          </a:xfrm>
          <a:prstGeom prst="rect">
            <a:avLst/>
          </a:prstGeom>
          <a:noFill/>
          <a:ln/>
        </p:spPr>
        <p:txBody>
          <a:bodyPr wrap="square" lIns="25400" tIns="25400" rIns="25400" bIns="25400" rtlCol="0" anchor="ctr">
            <a:normAutofit/>
          </a:bodyPr>
          <a:lstStyle/>
          <a:p>
            <a:pPr marL="0" indent="0" algn="ctr">
              <a:buNone/>
            </a:pPr>
            <a:r>
              <a:rPr lang="en-US" sz="1425" dirty="0">
                <a:solidFill>
                  <a:srgbClr val="718ECC"/>
                </a:solidFill>
                <a:latin typeface="Arial" pitchFamily="34" charset="0"/>
                <a:ea typeface="Arial" pitchFamily="34" charset="-122"/>
                <a:cs typeface="Arial" pitchFamily="34" charset="-120"/>
              </a:rPr>
              <a:t>04</a:t>
            </a:r>
            <a:endParaRPr lang="en-US" sz="1425" dirty="0"/>
          </a:p>
        </p:txBody>
      </p:sp>
      <p:sp>
        <p:nvSpPr>
          <p:cNvPr id="23" name="Text 20"/>
          <p:cNvSpPr/>
          <p:nvPr/>
        </p:nvSpPr>
        <p:spPr>
          <a:xfrm>
            <a:off x="10888981" y="5582721"/>
            <a:ext cx="2167271"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Pilot Configuration</a:t>
            </a:r>
            <a:endParaRPr lang="en-US" sz="1875" dirty="0"/>
          </a:p>
        </p:txBody>
      </p:sp>
      <p:sp>
        <p:nvSpPr>
          <p:cNvPr id="24" name="Text 21"/>
          <p:cNvSpPr/>
          <p:nvPr/>
        </p:nvSpPr>
        <p:spPr>
          <a:xfrm>
            <a:off x="10888981" y="5963721"/>
            <a:ext cx="3123743" cy="136398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1800" dirty="0">
                <a:solidFill>
                  <a:srgbClr val="080C16"/>
                </a:solidFill>
                <a:latin typeface="Arial" pitchFamily="34" charset="0"/>
                <a:ea typeface="Arial" pitchFamily="34" charset="-122"/>
                <a:cs typeface="Arial" pitchFamily="34" charset="-120"/>
              </a:rPr>
              <a:t>Sandbox activation and pilot configuration against actual integration requirements before contracting.</a:t>
            </a:r>
            <a:endParaRPr lang="en-US" sz="1800" dirty="0"/>
          </a:p>
        </p:txBody>
      </p:sp>
      <p:sp>
        <p:nvSpPr>
          <p:cNvPr id="25" name="Text 22"/>
          <p:cNvSpPr/>
          <p:nvPr/>
        </p:nvSpPr>
        <p:spPr>
          <a:xfrm>
            <a:off x="10888981" y="7422952"/>
            <a:ext cx="1186815" cy="289560"/>
          </a:xfrm>
          <a:prstGeom prst="rect">
            <a:avLst/>
          </a:prstGeom>
          <a:noFill/>
          <a:ln/>
        </p:spPr>
        <p:txBody>
          <a:bodyPr wrap="square" lIns="25400" tIns="25400" rIns="25400" bIns="25400" rtlCol="0" anchor="t">
            <a:normAutofit/>
          </a:bodyPr>
          <a:lstStyle/>
          <a:p>
            <a:pPr marL="0" indent="0" algn="l">
              <a:buNone/>
            </a:pPr>
            <a:r>
              <a:rPr lang="en-US" sz="1500" kern="0" spc="60" dirty="0">
                <a:solidFill>
                  <a:srgbClr val="718ECC"/>
                </a:solidFill>
                <a:latin typeface="Arial" pitchFamily="34" charset="0"/>
                <a:ea typeface="Arial" pitchFamily="34" charset="-122"/>
                <a:cs typeface="Arial" pitchFamily="34" charset="-120"/>
              </a:rPr>
              <a:t>WEEKS 3–6</a:t>
            </a:r>
            <a:endParaRPr lang="en-US" sz="1500" dirty="0"/>
          </a:p>
        </p:txBody>
      </p:sp>
      <p:sp>
        <p:nvSpPr>
          <p:cNvPr id="26" name="Shape 23"/>
          <p:cNvSpPr/>
          <p:nvPr/>
        </p:nvSpPr>
        <p:spPr>
          <a:xfrm>
            <a:off x="14150340" y="4954071"/>
            <a:ext cx="419100" cy="419100"/>
          </a:xfrm>
          <a:prstGeom prst="ellipse">
            <a:avLst/>
          </a:prstGeom>
          <a:solidFill>
            <a:srgbClr val="718ECC"/>
          </a:solidFill>
          <a:ln w="7620">
            <a:solidFill>
              <a:srgbClr val="718ECC"/>
            </a:solidFill>
            <a:prstDash val="solid"/>
          </a:ln>
        </p:spPr>
        <p:txBody>
          <a:bodyPr/>
          <a:lstStyle/>
          <a:p>
            <a:endParaRPr lang="es-MX"/>
          </a:p>
        </p:txBody>
      </p:sp>
      <p:sp>
        <p:nvSpPr>
          <p:cNvPr id="27" name="Text 24"/>
          <p:cNvSpPr/>
          <p:nvPr/>
        </p:nvSpPr>
        <p:spPr>
          <a:xfrm>
            <a:off x="14119860" y="4961691"/>
            <a:ext cx="480060" cy="441960"/>
          </a:xfrm>
          <a:prstGeom prst="rect">
            <a:avLst/>
          </a:prstGeom>
          <a:noFill/>
          <a:ln/>
        </p:spPr>
        <p:txBody>
          <a:bodyPr wrap="square" lIns="25400" tIns="25400" rIns="25400" bIns="25400" rtlCol="0" anchor="ctr">
            <a:normAutofit/>
          </a:bodyPr>
          <a:lstStyle/>
          <a:p>
            <a:pPr marL="0" indent="0" algn="ctr">
              <a:buNone/>
            </a:pPr>
            <a:r>
              <a:rPr lang="en-US" sz="1425" dirty="0">
                <a:solidFill>
                  <a:srgbClr val="FFFFFF"/>
                </a:solidFill>
                <a:latin typeface="Arial" pitchFamily="34" charset="0"/>
                <a:ea typeface="Arial" pitchFamily="34" charset="-122"/>
                <a:cs typeface="Arial" pitchFamily="34" charset="-120"/>
              </a:rPr>
              <a:t>05</a:t>
            </a:r>
            <a:endParaRPr lang="en-US" sz="1425" dirty="0"/>
          </a:p>
        </p:txBody>
      </p:sp>
      <p:sp>
        <p:nvSpPr>
          <p:cNvPr id="28" name="Text 25"/>
          <p:cNvSpPr/>
          <p:nvPr/>
        </p:nvSpPr>
        <p:spPr>
          <a:xfrm>
            <a:off x="14150340" y="5582721"/>
            <a:ext cx="3113651" cy="323850"/>
          </a:xfrm>
          <a:prstGeom prst="rect">
            <a:avLst/>
          </a:prstGeom>
          <a:noFill/>
          <a:ln/>
        </p:spPr>
        <p:txBody>
          <a:bodyPr wrap="square" lIns="25400" tIns="25400" rIns="25400" bIns="25400" rtlCol="0" anchor="t">
            <a:normAutofit lnSpcReduction="10000"/>
          </a:bodyPr>
          <a:lstStyle/>
          <a:p>
            <a:pPr marL="0" indent="0" algn="l">
              <a:lnSpc>
                <a:spcPct val="104167"/>
              </a:lnSpc>
              <a:buNone/>
            </a:pPr>
            <a:r>
              <a:rPr lang="en-US" sz="1875" kern="0" spc="-37" dirty="0">
                <a:solidFill>
                  <a:srgbClr val="080C16"/>
                </a:solidFill>
                <a:latin typeface="Arial" pitchFamily="34" charset="0"/>
                <a:ea typeface="Arial" pitchFamily="34" charset="-122"/>
                <a:cs typeface="Arial" pitchFamily="34" charset="-120"/>
              </a:rPr>
              <a:t>Launch &amp; First Transaction</a:t>
            </a:r>
            <a:endParaRPr lang="en-US" sz="1875" dirty="0"/>
          </a:p>
        </p:txBody>
      </p:sp>
      <p:sp>
        <p:nvSpPr>
          <p:cNvPr id="29" name="Text 26"/>
          <p:cNvSpPr/>
          <p:nvPr/>
        </p:nvSpPr>
        <p:spPr>
          <a:xfrm>
            <a:off x="14150340" y="5963721"/>
            <a:ext cx="3123743" cy="1695450"/>
          </a:xfrm>
          <a:prstGeom prst="rect">
            <a:avLst/>
          </a:prstGeom>
          <a:noFill/>
          <a:ln/>
        </p:spPr>
        <p:txBody>
          <a:bodyPr wrap="square" lIns="25400" tIns="25400" rIns="25400" bIns="25400" rtlCol="0" anchor="t">
            <a:normAutofit/>
          </a:bodyPr>
          <a:lstStyle/>
          <a:p>
            <a:pPr marL="0" indent="0" algn="l">
              <a:lnSpc>
                <a:spcPct val="127941"/>
              </a:lnSpc>
              <a:buNone/>
            </a:pPr>
            <a:r>
              <a:rPr lang="en-US" sz="1800" dirty="0">
                <a:solidFill>
                  <a:srgbClr val="080C16"/>
                </a:solidFill>
                <a:latin typeface="Arial" pitchFamily="34" charset="0"/>
                <a:ea typeface="Arial" pitchFamily="34" charset="-122"/>
                <a:cs typeface="Arial" pitchFamily="34" charset="-120"/>
              </a:rPr>
              <a:t>Contract execution, final configuration, compliance review, and live program activation with launch support.</a:t>
            </a:r>
            <a:endParaRPr lang="en-US" sz="1800" dirty="0"/>
          </a:p>
        </p:txBody>
      </p:sp>
      <p:sp>
        <p:nvSpPr>
          <p:cNvPr id="30" name="Text 27"/>
          <p:cNvSpPr/>
          <p:nvPr/>
        </p:nvSpPr>
        <p:spPr>
          <a:xfrm>
            <a:off x="14150340" y="7754421"/>
            <a:ext cx="1317808" cy="289560"/>
          </a:xfrm>
          <a:prstGeom prst="rect">
            <a:avLst/>
          </a:prstGeom>
          <a:noFill/>
          <a:ln/>
        </p:spPr>
        <p:txBody>
          <a:bodyPr wrap="square" lIns="25400" tIns="25400" rIns="25400" bIns="25400" rtlCol="0" anchor="t">
            <a:normAutofit/>
          </a:bodyPr>
          <a:lstStyle/>
          <a:p>
            <a:pPr marL="0" indent="0" algn="l">
              <a:buNone/>
            </a:pPr>
            <a:r>
              <a:rPr lang="en-US" sz="1500" kern="0" spc="60" dirty="0">
                <a:solidFill>
                  <a:srgbClr val="718ECC"/>
                </a:solidFill>
                <a:latin typeface="Arial" pitchFamily="34" charset="0"/>
                <a:ea typeface="Arial" pitchFamily="34" charset="-122"/>
                <a:cs typeface="Arial" pitchFamily="34" charset="-120"/>
              </a:rPr>
              <a:t>45–90 DAYS</a:t>
            </a:r>
            <a:endParaRPr lang="en-US" sz="1500" dirty="0"/>
          </a:p>
        </p:txBody>
      </p:sp>
      <p:sp>
        <p:nvSpPr>
          <p:cNvPr id="31" name="Shape 28"/>
          <p:cNvSpPr/>
          <p:nvPr/>
        </p:nvSpPr>
        <p:spPr>
          <a:xfrm>
            <a:off x="1104900" y="9418320"/>
            <a:ext cx="16078200" cy="9525"/>
          </a:xfrm>
          <a:prstGeom prst="rect">
            <a:avLst/>
          </a:prstGeom>
          <a:solidFill>
            <a:srgbClr val="21386F">
              <a:alpha val="16000"/>
            </a:srgbClr>
          </a:solidFill>
          <a:ln/>
        </p:spPr>
        <p:txBody>
          <a:bodyPr/>
          <a:lstStyle/>
          <a:p>
            <a:endParaRPr lang="es-MX"/>
          </a:p>
        </p:txBody>
      </p:sp>
      <p:sp>
        <p:nvSpPr>
          <p:cNvPr id="32" name="Text 29"/>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080C16">
                    <a:alpha val="62000"/>
                  </a:srgbClr>
                </a:solidFill>
                <a:latin typeface="Arial" pitchFamily="34" charset="0"/>
                <a:ea typeface="Arial" pitchFamily="34" charset="-122"/>
                <a:cs typeface="Arial" pitchFamily="34" charset="-120"/>
              </a:rPr>
              <a:t>Company Overview · 2026</a:t>
            </a:r>
            <a:endParaRPr lang="en-US" sz="1500" dirty="0"/>
          </a:p>
        </p:txBody>
      </p:sp>
      <p:sp>
        <p:nvSpPr>
          <p:cNvPr id="33" name="Text 30"/>
          <p:cNvSpPr/>
          <p:nvPr/>
        </p:nvSpPr>
        <p:spPr>
          <a:xfrm>
            <a:off x="16541591" y="9597390"/>
            <a:ext cx="717709"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21386F"/>
                </a:solidFill>
                <a:latin typeface="Arial" pitchFamily="34" charset="0"/>
                <a:ea typeface="Arial" pitchFamily="34" charset="-122"/>
                <a:cs typeface="Arial" pitchFamily="34" charset="-120"/>
              </a:rPr>
              <a:t>13 </a:t>
            </a:r>
            <a:r>
              <a:rPr lang="en-US" sz="1500" kern="0" spc="120" dirty="0">
                <a:solidFill>
                  <a:srgbClr val="080C16">
                    <a:alpha val="62000"/>
                  </a:srgbClr>
                </a:solidFill>
                <a:latin typeface="Arial" pitchFamily="34" charset="0"/>
                <a:ea typeface="Arial" pitchFamily="34" charset="-122"/>
                <a:cs typeface="Arial" pitchFamily="34" charset="-120"/>
              </a:rPr>
              <a:t>/ 15</a:t>
            </a:r>
            <a:endParaRPr lang="en-US" sz="1500" dirty="0"/>
          </a:p>
        </p:txBody>
      </p:sp>
      <p:cxnSp>
        <p:nvCxnSpPr>
          <p:cNvPr id="35" name="Conector recto de flecha 34">
            <a:extLst>
              <a:ext uri="{FF2B5EF4-FFF2-40B4-BE49-F238E27FC236}">
                <a16:creationId xmlns:a16="http://schemas.microsoft.com/office/drawing/2014/main" id="{1CA8FCBB-CDD8-ECCA-502A-9B4F11DBFE77}"/>
              </a:ext>
            </a:extLst>
          </p:cNvPr>
          <p:cNvCxnSpPr/>
          <p:nvPr/>
        </p:nvCxnSpPr>
        <p:spPr>
          <a:xfrm>
            <a:off x="1744452" y="5143500"/>
            <a:ext cx="2372220" cy="0"/>
          </a:xfrm>
          <a:prstGeom prst="straightConnector1">
            <a:avLst/>
          </a:prstGeom>
          <a:ln w="12700">
            <a:solidFill>
              <a:srgbClr val="718ECC"/>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ector recto de flecha 35">
            <a:extLst>
              <a:ext uri="{FF2B5EF4-FFF2-40B4-BE49-F238E27FC236}">
                <a16:creationId xmlns:a16="http://schemas.microsoft.com/office/drawing/2014/main" id="{AEE85692-39E2-A14C-60E6-55923704E357}"/>
              </a:ext>
            </a:extLst>
          </p:cNvPr>
          <p:cNvCxnSpPr/>
          <p:nvPr/>
        </p:nvCxnSpPr>
        <p:spPr>
          <a:xfrm>
            <a:off x="5047210" y="5143500"/>
            <a:ext cx="2372220" cy="0"/>
          </a:xfrm>
          <a:prstGeom prst="straightConnector1">
            <a:avLst/>
          </a:prstGeom>
          <a:ln w="12700">
            <a:solidFill>
              <a:srgbClr val="718ECC"/>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ector recto de flecha 36">
            <a:extLst>
              <a:ext uri="{FF2B5EF4-FFF2-40B4-BE49-F238E27FC236}">
                <a16:creationId xmlns:a16="http://schemas.microsoft.com/office/drawing/2014/main" id="{8A888DCD-C546-A1F1-F5DC-AC93D503F367}"/>
              </a:ext>
            </a:extLst>
          </p:cNvPr>
          <p:cNvCxnSpPr/>
          <p:nvPr/>
        </p:nvCxnSpPr>
        <p:spPr>
          <a:xfrm>
            <a:off x="8240786" y="5143500"/>
            <a:ext cx="2372220" cy="0"/>
          </a:xfrm>
          <a:prstGeom prst="straightConnector1">
            <a:avLst/>
          </a:prstGeom>
          <a:ln w="12700">
            <a:solidFill>
              <a:srgbClr val="718ECC"/>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ector recto de flecha 37">
            <a:extLst>
              <a:ext uri="{FF2B5EF4-FFF2-40B4-BE49-F238E27FC236}">
                <a16:creationId xmlns:a16="http://schemas.microsoft.com/office/drawing/2014/main" id="{CDB64FFE-606F-E865-687E-10468586CF9D}"/>
              </a:ext>
            </a:extLst>
          </p:cNvPr>
          <p:cNvCxnSpPr/>
          <p:nvPr/>
        </p:nvCxnSpPr>
        <p:spPr>
          <a:xfrm>
            <a:off x="11529897" y="5143500"/>
            <a:ext cx="2372220" cy="0"/>
          </a:xfrm>
          <a:prstGeom prst="straightConnector1">
            <a:avLst/>
          </a:prstGeom>
          <a:ln w="12700">
            <a:solidFill>
              <a:srgbClr val="718ECC"/>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40000"/>
            <a:extLst>
              <a:ext uri="{BEBA8EAE-BF5A-486C-A8C5-ECC9F3942E4B}">
                <a14:imgProps xmlns:a14="http://schemas.microsoft.com/office/drawing/2010/main">
                  <a14:imgLayer r:embed="rId4">
                    <a14:imgEffect>
                      <a14:brightnessContrast bright="23000"/>
                    </a14:imgEffect>
                  </a14:imgLayer>
                </a14:imgProps>
              </a:ext>
            </a:extLst>
          </a:blip>
          <a:srcRect t="24329" b="24329"/>
          <a:stretch/>
        </p:blipFill>
        <p:spPr>
          <a:xfrm>
            <a:off x="13581144" y="67211"/>
            <a:ext cx="4754880" cy="7406640"/>
          </a:xfrm>
          <a:prstGeom prst="rect">
            <a:avLst/>
          </a:prstGeom>
        </p:spPr>
      </p:pic>
      <p:sp>
        <p:nvSpPr>
          <p:cNvPr id="3" name="Text 0"/>
          <p:cNvSpPr/>
          <p:nvPr/>
        </p:nvSpPr>
        <p:spPr>
          <a:xfrm>
            <a:off x="1104900" y="800100"/>
            <a:ext cx="17686020" cy="289560"/>
          </a:xfrm>
          <a:prstGeom prst="rect">
            <a:avLst/>
          </a:prstGeom>
          <a:noFill/>
          <a:ln/>
        </p:spPr>
        <p:txBody>
          <a:bodyPr wrap="square" lIns="25400" tIns="25400" rIns="25400" bIns="25400" rtlCol="0" anchor="ctr">
            <a:normAutofit/>
          </a:bodyPr>
          <a:lstStyle/>
          <a:p>
            <a:pPr marL="0" indent="0" algn="l">
              <a:buNone/>
            </a:pPr>
            <a:r>
              <a:rPr lang="en-US" sz="1500" b="1" kern="0" spc="150" dirty="0">
                <a:solidFill>
                  <a:srgbClr val="8DB1FF"/>
                </a:solidFill>
                <a:latin typeface="Arial" pitchFamily="34" charset="0"/>
                <a:ea typeface="Arial" pitchFamily="34" charset="-122"/>
                <a:cs typeface="Arial" pitchFamily="34" charset="-120"/>
              </a:rPr>
              <a:t>FAST FACTS &amp; MEDIA CONTACT</a:t>
            </a:r>
            <a:endParaRPr lang="en-US" sz="1500" dirty="0"/>
          </a:p>
        </p:txBody>
      </p:sp>
      <p:sp>
        <p:nvSpPr>
          <p:cNvPr id="4" name="Text 1"/>
          <p:cNvSpPr/>
          <p:nvPr/>
        </p:nvSpPr>
        <p:spPr>
          <a:xfrm>
            <a:off x="1104900" y="1261110"/>
            <a:ext cx="11772900" cy="2309694"/>
          </a:xfrm>
          <a:prstGeom prst="rect">
            <a:avLst/>
          </a:prstGeom>
          <a:noFill/>
          <a:ln/>
        </p:spPr>
        <p:txBody>
          <a:bodyPr wrap="square" lIns="25400" tIns="25400" rIns="25400" bIns="25400" rtlCol="0" anchor="t">
            <a:normAutofit/>
          </a:bodyPr>
          <a:lstStyle/>
          <a:p>
            <a:pPr marL="0" indent="0" algn="l">
              <a:lnSpc>
                <a:spcPct val="93913"/>
              </a:lnSpc>
              <a:buNone/>
            </a:pPr>
            <a:r>
              <a:rPr lang="en-US" sz="4800" kern="0" spc="-134" dirty="0">
                <a:solidFill>
                  <a:srgbClr val="FFFFFF"/>
                </a:solidFill>
                <a:latin typeface="Arial" pitchFamily="34" charset="0"/>
                <a:ea typeface="Arial" pitchFamily="34" charset="-122"/>
                <a:cs typeface="Arial" pitchFamily="34" charset="-120"/>
              </a:rPr>
              <a:t>The essentials, at a glance.</a:t>
            </a:r>
            <a:endParaRPr lang="en-US" sz="4800" dirty="0"/>
          </a:p>
        </p:txBody>
      </p:sp>
      <p:sp>
        <p:nvSpPr>
          <p:cNvPr id="5" name="Shape 2"/>
          <p:cNvSpPr/>
          <p:nvPr/>
        </p:nvSpPr>
        <p:spPr>
          <a:xfrm>
            <a:off x="1104900" y="4239697"/>
            <a:ext cx="7610475" cy="9525"/>
          </a:xfrm>
          <a:prstGeom prst="rect">
            <a:avLst/>
          </a:prstGeom>
          <a:solidFill>
            <a:srgbClr val="8DB1FF">
              <a:alpha val="18000"/>
            </a:srgbClr>
          </a:solidFill>
          <a:ln/>
        </p:spPr>
        <p:txBody>
          <a:bodyPr/>
          <a:lstStyle/>
          <a:p>
            <a:endParaRPr lang="es-MX"/>
          </a:p>
        </p:txBody>
      </p:sp>
      <p:sp>
        <p:nvSpPr>
          <p:cNvPr id="6" name="Shape 3"/>
          <p:cNvSpPr/>
          <p:nvPr/>
        </p:nvSpPr>
        <p:spPr>
          <a:xfrm>
            <a:off x="1104900" y="4879777"/>
            <a:ext cx="7610475" cy="9525"/>
          </a:xfrm>
          <a:prstGeom prst="rect">
            <a:avLst/>
          </a:prstGeom>
          <a:solidFill>
            <a:srgbClr val="8DB1FF">
              <a:alpha val="18000"/>
            </a:srgbClr>
          </a:solidFill>
          <a:ln/>
        </p:spPr>
        <p:txBody>
          <a:bodyPr/>
          <a:lstStyle/>
          <a:p>
            <a:endParaRPr lang="es-MX"/>
          </a:p>
        </p:txBody>
      </p:sp>
      <p:sp>
        <p:nvSpPr>
          <p:cNvPr id="7" name="Text 4"/>
          <p:cNvSpPr/>
          <p:nvPr/>
        </p:nvSpPr>
        <p:spPr>
          <a:xfrm>
            <a:off x="1104900" y="4418767"/>
            <a:ext cx="1016675"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Company</a:t>
            </a:r>
            <a:endParaRPr lang="en-US" sz="1650" dirty="0"/>
          </a:p>
        </p:txBody>
      </p:sp>
      <p:sp>
        <p:nvSpPr>
          <p:cNvPr id="8" name="Text 5"/>
          <p:cNvSpPr/>
          <p:nvPr/>
        </p:nvSpPr>
        <p:spPr>
          <a:xfrm>
            <a:off x="3501247" y="4418767"/>
            <a:ext cx="5214128"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Quantum Lending Solutions (Quantum LS LLC)</a:t>
            </a:r>
            <a:endParaRPr lang="en-US" sz="1725" dirty="0"/>
          </a:p>
        </p:txBody>
      </p:sp>
      <p:sp>
        <p:nvSpPr>
          <p:cNvPr id="9" name="Shape 6"/>
          <p:cNvSpPr/>
          <p:nvPr/>
        </p:nvSpPr>
        <p:spPr>
          <a:xfrm>
            <a:off x="1104900" y="5519856"/>
            <a:ext cx="7610475" cy="9525"/>
          </a:xfrm>
          <a:prstGeom prst="rect">
            <a:avLst/>
          </a:prstGeom>
          <a:solidFill>
            <a:srgbClr val="8DB1FF">
              <a:alpha val="18000"/>
            </a:srgbClr>
          </a:solidFill>
          <a:ln/>
        </p:spPr>
        <p:txBody>
          <a:bodyPr/>
          <a:lstStyle/>
          <a:p>
            <a:endParaRPr lang="es-MX"/>
          </a:p>
        </p:txBody>
      </p:sp>
      <p:sp>
        <p:nvSpPr>
          <p:cNvPr id="10" name="Text 7"/>
          <p:cNvSpPr/>
          <p:nvPr/>
        </p:nvSpPr>
        <p:spPr>
          <a:xfrm>
            <a:off x="1104900" y="5058846"/>
            <a:ext cx="963097"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Category</a:t>
            </a:r>
            <a:endParaRPr lang="en-US" sz="1650" dirty="0"/>
          </a:p>
        </p:txBody>
      </p:sp>
      <p:sp>
        <p:nvSpPr>
          <p:cNvPr id="11" name="Text 8"/>
          <p:cNvSpPr/>
          <p:nvPr/>
        </p:nvSpPr>
        <p:spPr>
          <a:xfrm>
            <a:off x="3484614" y="5058846"/>
            <a:ext cx="5230761"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Lending infrastructure for financial institutions</a:t>
            </a:r>
            <a:endParaRPr lang="en-US" sz="1725" dirty="0"/>
          </a:p>
        </p:txBody>
      </p:sp>
      <p:sp>
        <p:nvSpPr>
          <p:cNvPr id="12" name="Shape 9"/>
          <p:cNvSpPr/>
          <p:nvPr/>
        </p:nvSpPr>
        <p:spPr>
          <a:xfrm>
            <a:off x="1104900" y="6159937"/>
            <a:ext cx="7610475" cy="9525"/>
          </a:xfrm>
          <a:prstGeom prst="rect">
            <a:avLst/>
          </a:prstGeom>
          <a:solidFill>
            <a:srgbClr val="8DB1FF">
              <a:alpha val="18000"/>
            </a:srgbClr>
          </a:solidFill>
          <a:ln/>
        </p:spPr>
        <p:txBody>
          <a:bodyPr/>
          <a:lstStyle/>
          <a:p>
            <a:endParaRPr lang="es-MX"/>
          </a:p>
        </p:txBody>
      </p:sp>
      <p:sp>
        <p:nvSpPr>
          <p:cNvPr id="13" name="Text 10"/>
          <p:cNvSpPr/>
          <p:nvPr/>
        </p:nvSpPr>
        <p:spPr>
          <a:xfrm>
            <a:off x="1104900" y="5698927"/>
            <a:ext cx="1459909"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Headquarters</a:t>
            </a:r>
            <a:endParaRPr lang="en-US" sz="1650" dirty="0"/>
          </a:p>
        </p:txBody>
      </p:sp>
      <p:sp>
        <p:nvSpPr>
          <p:cNvPr id="14" name="Text 11"/>
          <p:cNvSpPr/>
          <p:nvPr/>
        </p:nvSpPr>
        <p:spPr>
          <a:xfrm>
            <a:off x="3036177" y="5698927"/>
            <a:ext cx="5679198"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11600 Sunrise Valley Dr, Suite 180, Reston, VA 20191</a:t>
            </a:r>
            <a:endParaRPr lang="en-US" sz="1725" dirty="0"/>
          </a:p>
        </p:txBody>
      </p:sp>
      <p:sp>
        <p:nvSpPr>
          <p:cNvPr id="15" name="Shape 12"/>
          <p:cNvSpPr/>
          <p:nvPr/>
        </p:nvSpPr>
        <p:spPr>
          <a:xfrm>
            <a:off x="1104900" y="6800017"/>
            <a:ext cx="7610475" cy="9525"/>
          </a:xfrm>
          <a:prstGeom prst="rect">
            <a:avLst/>
          </a:prstGeom>
          <a:solidFill>
            <a:srgbClr val="8DB1FF">
              <a:alpha val="18000"/>
            </a:srgbClr>
          </a:solidFill>
          <a:ln/>
        </p:spPr>
        <p:txBody>
          <a:bodyPr/>
          <a:lstStyle/>
          <a:p>
            <a:endParaRPr lang="es-MX"/>
          </a:p>
        </p:txBody>
      </p:sp>
      <p:sp>
        <p:nvSpPr>
          <p:cNvPr id="16" name="Text 13"/>
          <p:cNvSpPr/>
          <p:nvPr/>
        </p:nvSpPr>
        <p:spPr>
          <a:xfrm>
            <a:off x="1104900" y="6339007"/>
            <a:ext cx="1858840"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Operating history</a:t>
            </a:r>
            <a:endParaRPr lang="en-US" sz="1650" dirty="0"/>
          </a:p>
        </p:txBody>
      </p:sp>
      <p:sp>
        <p:nvSpPr>
          <p:cNvPr id="17" name="Text 14"/>
          <p:cNvSpPr/>
          <p:nvPr/>
        </p:nvSpPr>
        <p:spPr>
          <a:xfrm>
            <a:off x="5945910" y="6339007"/>
            <a:ext cx="2769465"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15+ years of SMB lending</a:t>
            </a:r>
            <a:endParaRPr lang="en-US" sz="1725" dirty="0"/>
          </a:p>
        </p:txBody>
      </p:sp>
      <p:sp>
        <p:nvSpPr>
          <p:cNvPr id="18" name="Shape 15"/>
          <p:cNvSpPr/>
          <p:nvPr/>
        </p:nvSpPr>
        <p:spPr>
          <a:xfrm>
            <a:off x="1104900" y="7440097"/>
            <a:ext cx="7610475" cy="9525"/>
          </a:xfrm>
          <a:prstGeom prst="rect">
            <a:avLst/>
          </a:prstGeom>
          <a:solidFill>
            <a:srgbClr val="8DB1FF">
              <a:alpha val="18000"/>
            </a:srgbClr>
          </a:solidFill>
          <a:ln/>
        </p:spPr>
        <p:txBody>
          <a:bodyPr/>
          <a:lstStyle/>
          <a:p>
            <a:endParaRPr lang="es-MX"/>
          </a:p>
        </p:txBody>
      </p:sp>
      <p:sp>
        <p:nvSpPr>
          <p:cNvPr id="19" name="Text 16"/>
          <p:cNvSpPr/>
          <p:nvPr/>
        </p:nvSpPr>
        <p:spPr>
          <a:xfrm>
            <a:off x="1104900" y="6979087"/>
            <a:ext cx="985480"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Licensing</a:t>
            </a:r>
            <a:endParaRPr lang="en-US" sz="1650" dirty="0"/>
          </a:p>
        </p:txBody>
      </p:sp>
      <p:sp>
        <p:nvSpPr>
          <p:cNvPr id="20" name="Text 17"/>
          <p:cNvSpPr/>
          <p:nvPr/>
        </p:nvSpPr>
        <p:spPr>
          <a:xfrm>
            <a:off x="2824401" y="6979087"/>
            <a:ext cx="5890974"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NMLS ID 1587491 · CA Finance Lenders Lic. 603 L340</a:t>
            </a:r>
            <a:endParaRPr lang="en-US" sz="1725" dirty="0"/>
          </a:p>
        </p:txBody>
      </p:sp>
      <p:sp>
        <p:nvSpPr>
          <p:cNvPr id="21" name="Text 18"/>
          <p:cNvSpPr/>
          <p:nvPr/>
        </p:nvSpPr>
        <p:spPr>
          <a:xfrm>
            <a:off x="9572625" y="4239697"/>
            <a:ext cx="7838789" cy="14097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1800" dirty="0">
                <a:solidFill>
                  <a:srgbClr val="FFFFFF"/>
                </a:solidFill>
                <a:latin typeface="Arial" pitchFamily="34" charset="0"/>
                <a:ea typeface="Arial" pitchFamily="34" charset="-122"/>
                <a:cs typeface="Arial" pitchFamily="34" charset="-120"/>
              </a:rPr>
              <a:t>Quantum Lending Solutions delivers modular, API-first lending infrastructure for community banks, regional banks, credit unions, and fintech lenders, from origination through portfolio management, with optional white-label deployment.</a:t>
            </a:r>
            <a:endParaRPr lang="en-US" sz="1800" dirty="0"/>
          </a:p>
        </p:txBody>
      </p:sp>
      <p:sp>
        <p:nvSpPr>
          <p:cNvPr id="22" name="Shape 19"/>
          <p:cNvSpPr/>
          <p:nvPr/>
        </p:nvSpPr>
        <p:spPr>
          <a:xfrm>
            <a:off x="9572625" y="5897046"/>
            <a:ext cx="7610475" cy="9525"/>
          </a:xfrm>
          <a:prstGeom prst="rect">
            <a:avLst/>
          </a:prstGeom>
          <a:solidFill>
            <a:srgbClr val="8DB1FF">
              <a:alpha val="18000"/>
            </a:srgbClr>
          </a:solidFill>
          <a:ln/>
        </p:spPr>
        <p:txBody>
          <a:bodyPr/>
          <a:lstStyle/>
          <a:p>
            <a:endParaRPr lang="es-MX"/>
          </a:p>
        </p:txBody>
      </p:sp>
      <p:sp>
        <p:nvSpPr>
          <p:cNvPr id="23" name="Shape 20"/>
          <p:cNvSpPr/>
          <p:nvPr/>
        </p:nvSpPr>
        <p:spPr>
          <a:xfrm>
            <a:off x="9572625" y="6537127"/>
            <a:ext cx="7610475" cy="9525"/>
          </a:xfrm>
          <a:prstGeom prst="rect">
            <a:avLst/>
          </a:prstGeom>
          <a:solidFill>
            <a:srgbClr val="8DB1FF">
              <a:alpha val="18000"/>
            </a:srgbClr>
          </a:solidFill>
          <a:ln/>
        </p:spPr>
        <p:txBody>
          <a:bodyPr/>
          <a:lstStyle/>
          <a:p>
            <a:endParaRPr lang="es-MX"/>
          </a:p>
        </p:txBody>
      </p:sp>
      <p:sp>
        <p:nvSpPr>
          <p:cNvPr id="24" name="Text 21"/>
          <p:cNvSpPr/>
          <p:nvPr/>
        </p:nvSpPr>
        <p:spPr>
          <a:xfrm>
            <a:off x="9572625" y="6076117"/>
            <a:ext cx="1572542"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Media &amp; brand</a:t>
            </a:r>
            <a:endParaRPr lang="en-US" sz="1650" dirty="0"/>
          </a:p>
        </p:txBody>
      </p:sp>
      <p:sp>
        <p:nvSpPr>
          <p:cNvPr id="25" name="Text 22"/>
          <p:cNvSpPr/>
          <p:nvPr/>
        </p:nvSpPr>
        <p:spPr>
          <a:xfrm>
            <a:off x="13451015" y="6076117"/>
            <a:ext cx="3732086"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diego.mejia@quantumlends.com</a:t>
            </a:r>
            <a:endParaRPr lang="en-US" sz="1725" dirty="0"/>
          </a:p>
        </p:txBody>
      </p:sp>
      <p:sp>
        <p:nvSpPr>
          <p:cNvPr id="26" name="Shape 23"/>
          <p:cNvSpPr/>
          <p:nvPr/>
        </p:nvSpPr>
        <p:spPr>
          <a:xfrm>
            <a:off x="9572625" y="7177206"/>
            <a:ext cx="7610475" cy="9525"/>
          </a:xfrm>
          <a:prstGeom prst="rect">
            <a:avLst/>
          </a:prstGeom>
          <a:solidFill>
            <a:srgbClr val="8DB1FF">
              <a:alpha val="18000"/>
            </a:srgbClr>
          </a:solidFill>
          <a:ln/>
        </p:spPr>
        <p:txBody>
          <a:bodyPr/>
          <a:lstStyle/>
          <a:p>
            <a:endParaRPr lang="es-MX"/>
          </a:p>
        </p:txBody>
      </p:sp>
      <p:sp>
        <p:nvSpPr>
          <p:cNvPr id="27" name="Text 24"/>
          <p:cNvSpPr/>
          <p:nvPr/>
        </p:nvSpPr>
        <p:spPr>
          <a:xfrm>
            <a:off x="9572625" y="6716196"/>
            <a:ext cx="680799"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Phone</a:t>
            </a:r>
            <a:endParaRPr lang="en-US" sz="1650" dirty="0"/>
          </a:p>
        </p:txBody>
      </p:sp>
      <p:sp>
        <p:nvSpPr>
          <p:cNvPr id="28" name="Text 25"/>
          <p:cNvSpPr/>
          <p:nvPr/>
        </p:nvSpPr>
        <p:spPr>
          <a:xfrm>
            <a:off x="15285232" y="6716196"/>
            <a:ext cx="1897868"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(888) 390-0064</a:t>
            </a:r>
            <a:endParaRPr lang="en-US" sz="1725" dirty="0"/>
          </a:p>
        </p:txBody>
      </p:sp>
      <p:sp>
        <p:nvSpPr>
          <p:cNvPr id="29" name="Shape 26"/>
          <p:cNvSpPr/>
          <p:nvPr/>
        </p:nvSpPr>
        <p:spPr>
          <a:xfrm>
            <a:off x="9572625" y="7817287"/>
            <a:ext cx="7610475" cy="9525"/>
          </a:xfrm>
          <a:prstGeom prst="rect">
            <a:avLst/>
          </a:prstGeom>
          <a:solidFill>
            <a:srgbClr val="8DB1FF">
              <a:alpha val="18000"/>
            </a:srgbClr>
          </a:solidFill>
          <a:ln/>
        </p:spPr>
        <p:txBody>
          <a:bodyPr/>
          <a:lstStyle/>
          <a:p>
            <a:endParaRPr lang="es-MX"/>
          </a:p>
        </p:txBody>
      </p:sp>
      <p:sp>
        <p:nvSpPr>
          <p:cNvPr id="30" name="Text 27"/>
          <p:cNvSpPr/>
          <p:nvPr/>
        </p:nvSpPr>
        <p:spPr>
          <a:xfrm>
            <a:off x="9572625" y="7356277"/>
            <a:ext cx="518993" cy="327660"/>
          </a:xfrm>
          <a:prstGeom prst="rect">
            <a:avLst/>
          </a:prstGeom>
          <a:noFill/>
          <a:ln/>
        </p:spPr>
        <p:txBody>
          <a:bodyPr wrap="square" lIns="25400" tIns="25400" rIns="25400" bIns="25400" rtlCol="0" anchor="t">
            <a:normAutofit/>
          </a:bodyPr>
          <a:lstStyle/>
          <a:p>
            <a:pPr marL="0" indent="0" algn="l">
              <a:buNone/>
            </a:pPr>
            <a:r>
              <a:rPr lang="en-US" sz="1650" dirty="0">
                <a:solidFill>
                  <a:srgbClr val="FFFFFF">
                    <a:alpha val="74000"/>
                  </a:srgbClr>
                </a:solidFill>
                <a:latin typeface="Arial" pitchFamily="34" charset="0"/>
                <a:ea typeface="Arial" pitchFamily="34" charset="-122"/>
                <a:cs typeface="Arial" pitchFamily="34" charset="-120"/>
              </a:rPr>
              <a:t>Web</a:t>
            </a:r>
            <a:endParaRPr lang="en-US" sz="1650" dirty="0"/>
          </a:p>
        </p:txBody>
      </p:sp>
      <p:sp>
        <p:nvSpPr>
          <p:cNvPr id="31" name="Text 28"/>
          <p:cNvSpPr/>
          <p:nvPr/>
        </p:nvSpPr>
        <p:spPr>
          <a:xfrm>
            <a:off x="14989373" y="7356277"/>
            <a:ext cx="2193727" cy="327660"/>
          </a:xfrm>
          <a:prstGeom prst="rect">
            <a:avLst/>
          </a:prstGeom>
          <a:noFill/>
          <a:ln/>
        </p:spPr>
        <p:txBody>
          <a:bodyPr wrap="square" lIns="25400" tIns="25400" rIns="25400" bIns="25400" rtlCol="0" anchor="t">
            <a:normAutofit/>
          </a:bodyPr>
          <a:lstStyle/>
          <a:p>
            <a:pPr marL="0" indent="0" algn="r">
              <a:buNone/>
            </a:pPr>
            <a:r>
              <a:rPr lang="en-US" sz="1725" dirty="0">
                <a:solidFill>
                  <a:srgbClr val="FFFFFF"/>
                </a:solidFill>
                <a:latin typeface="Arial" pitchFamily="34" charset="0"/>
                <a:ea typeface="Arial" pitchFamily="34" charset="-122"/>
                <a:cs typeface="Arial" pitchFamily="34" charset="-120"/>
              </a:rPr>
              <a:t>quantumlends.com</a:t>
            </a:r>
            <a:endParaRPr lang="en-US" sz="1725" dirty="0"/>
          </a:p>
        </p:txBody>
      </p:sp>
      <p:sp>
        <p:nvSpPr>
          <p:cNvPr id="32" name="Shape 29"/>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33" name="Text 30"/>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34" name="Text 31"/>
          <p:cNvSpPr/>
          <p:nvPr/>
        </p:nvSpPr>
        <p:spPr>
          <a:xfrm>
            <a:off x="16532305" y="9597390"/>
            <a:ext cx="726996"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14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80C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extLst>
              <a:ext uri="{BEBA8EAE-BF5A-486C-A8C5-ECC9F3942E4B}">
                <a14:imgProps xmlns:a14="http://schemas.microsoft.com/office/drawing/2010/main">
                  <a14:imgLayer r:embed="rId4">
                    <a14:imgEffect>
                      <a14:brightnessContrast bright="-19000"/>
                    </a14:imgEffect>
                  </a14:imgLayer>
                </a14:imgProps>
              </a:ext>
            </a:extLst>
          </a:blip>
          <a:srcRect t="9674"/>
          <a:stretch>
            <a:fillRect/>
          </a:stretch>
        </p:blipFill>
        <p:spPr>
          <a:xfrm rot="10800000">
            <a:off x="10414000" y="0"/>
            <a:ext cx="7874000" cy="10287000"/>
          </a:xfrm>
          <a:prstGeom prst="rect">
            <a:avLst/>
          </a:prstGeom>
        </p:spPr>
      </p:pic>
      <p:pic>
        <p:nvPicPr>
          <p:cNvPr id="3" name="Image 1" descr="preencoded.png"/>
          <p:cNvPicPr>
            <a:picLocks noChangeAspect="1"/>
          </p:cNvPicPr>
          <p:nvPr/>
        </p:nvPicPr>
        <p:blipFill>
          <a:blip r:embed="rId5"/>
          <a:stretch>
            <a:fillRect/>
          </a:stretch>
        </p:blipFill>
        <p:spPr>
          <a:xfrm>
            <a:off x="1104900" y="3850600"/>
            <a:ext cx="2379821" cy="990600"/>
          </a:xfrm>
          <a:prstGeom prst="rect">
            <a:avLst/>
          </a:prstGeom>
        </p:spPr>
      </p:pic>
      <p:sp>
        <p:nvSpPr>
          <p:cNvPr id="4" name="Text 0"/>
          <p:cNvSpPr/>
          <p:nvPr/>
        </p:nvSpPr>
        <p:spPr>
          <a:xfrm>
            <a:off x="1104900" y="5241250"/>
            <a:ext cx="11061700" cy="990600"/>
          </a:xfrm>
          <a:prstGeom prst="rect">
            <a:avLst/>
          </a:prstGeom>
          <a:noFill/>
          <a:ln/>
        </p:spPr>
        <p:txBody>
          <a:bodyPr wrap="square" lIns="25400" tIns="25400" rIns="25400" bIns="25400" rtlCol="0" anchor="t">
            <a:normAutofit/>
          </a:bodyPr>
          <a:lstStyle/>
          <a:p>
            <a:pPr marL="0" indent="0" algn="l">
              <a:lnSpc>
                <a:spcPct val="92590"/>
              </a:lnSpc>
              <a:buNone/>
            </a:pPr>
            <a:r>
              <a:rPr lang="en-US" sz="4350" kern="0" spc="-122" dirty="0">
                <a:solidFill>
                  <a:srgbClr val="FFFFFF"/>
                </a:solidFill>
                <a:latin typeface="Arial" pitchFamily="34" charset="0"/>
                <a:ea typeface="Arial" pitchFamily="34" charset="-122"/>
                <a:cs typeface="Arial" pitchFamily="34" charset="-120"/>
              </a:rPr>
              <a:t>Lending infrastructure for financial institutions.</a:t>
            </a:r>
            <a:endParaRPr lang="en-US" sz="4350" dirty="0"/>
          </a:p>
        </p:txBody>
      </p:sp>
      <p:sp>
        <p:nvSpPr>
          <p:cNvPr id="5" name="Text 1"/>
          <p:cNvSpPr/>
          <p:nvPr/>
        </p:nvSpPr>
        <p:spPr>
          <a:xfrm>
            <a:off x="1104900" y="6093500"/>
            <a:ext cx="6964263" cy="381000"/>
          </a:xfrm>
          <a:prstGeom prst="rect">
            <a:avLst/>
          </a:prstGeom>
          <a:noFill/>
          <a:ln/>
        </p:spPr>
        <p:txBody>
          <a:bodyPr wrap="square" lIns="25400" tIns="25400" rIns="25400" bIns="25400" rtlCol="0" anchor="t">
            <a:normAutofit/>
          </a:bodyPr>
          <a:lstStyle/>
          <a:p>
            <a:pPr marL="0" indent="0" algn="l">
              <a:lnSpc>
                <a:spcPct val="132353"/>
              </a:lnSpc>
              <a:buNone/>
            </a:pPr>
            <a:r>
              <a:rPr lang="en-US" sz="1800" dirty="0">
                <a:solidFill>
                  <a:srgbClr val="FFFFFF">
                    <a:alpha val="72000"/>
                  </a:srgbClr>
                </a:solidFill>
                <a:latin typeface="Arial" pitchFamily="34" charset="0"/>
                <a:ea typeface="Arial" pitchFamily="34" charset="-122"/>
                <a:cs typeface="Arial" pitchFamily="34" charset="-120"/>
              </a:rPr>
              <a:t>Your SMB lending program starts here. · quantumlends.com</a:t>
            </a:r>
            <a:endParaRPr lang="en-US" sz="1800" dirty="0"/>
          </a:p>
        </p:txBody>
      </p:sp>
      <p:sp>
        <p:nvSpPr>
          <p:cNvPr id="6" name="Shape 2"/>
          <p:cNvSpPr/>
          <p:nvPr/>
        </p:nvSpPr>
        <p:spPr>
          <a:xfrm>
            <a:off x="1104900" y="9418320"/>
            <a:ext cx="16078200" cy="9525"/>
          </a:xfrm>
          <a:prstGeom prst="rect">
            <a:avLst/>
          </a:prstGeom>
          <a:solidFill>
            <a:srgbClr val="8DB1FF">
              <a:alpha val="13000"/>
            </a:srgbClr>
          </a:solidFill>
          <a:ln/>
        </p:spPr>
        <p:txBody>
          <a:bodyPr/>
          <a:lstStyle/>
          <a:p>
            <a:endParaRPr lang="es-MX"/>
          </a:p>
        </p:txBody>
      </p:sp>
      <p:sp>
        <p:nvSpPr>
          <p:cNvPr id="7" name="Text 3"/>
          <p:cNvSpPr/>
          <p:nvPr/>
        </p:nvSpPr>
        <p:spPr>
          <a:xfrm>
            <a:off x="1104900" y="9597390"/>
            <a:ext cx="2654475" cy="289560"/>
          </a:xfrm>
          <a:prstGeom prst="rect">
            <a:avLst/>
          </a:prstGeom>
          <a:noFill/>
          <a:ln/>
        </p:spPr>
        <p:txBody>
          <a:bodyPr wrap="square" lIns="25400" tIns="25400" rIns="25400" bIns="25400" rtlCol="0" anchor="t">
            <a:normAutofit/>
          </a:bodyPr>
          <a:lstStyle/>
          <a:p>
            <a:pPr marL="0" indent="0" algn="l">
              <a:buNone/>
            </a:pPr>
            <a:r>
              <a:rPr lang="en-US" sz="1500" kern="0" spc="30" dirty="0">
                <a:solidFill>
                  <a:srgbClr val="FFFFFF">
                    <a:alpha val="60000"/>
                  </a:srgbClr>
                </a:solidFill>
                <a:latin typeface="Arial" pitchFamily="34" charset="0"/>
                <a:ea typeface="Arial" pitchFamily="34" charset="-122"/>
                <a:cs typeface="Arial" pitchFamily="34" charset="-120"/>
              </a:rPr>
              <a:t>Company Overview · 2026</a:t>
            </a:r>
            <a:endParaRPr lang="en-US" sz="1500" dirty="0"/>
          </a:p>
        </p:txBody>
      </p:sp>
      <p:sp>
        <p:nvSpPr>
          <p:cNvPr id="8" name="Text 4"/>
          <p:cNvSpPr/>
          <p:nvPr/>
        </p:nvSpPr>
        <p:spPr>
          <a:xfrm>
            <a:off x="16537424" y="9597390"/>
            <a:ext cx="721876" cy="289560"/>
          </a:xfrm>
          <a:prstGeom prst="rect">
            <a:avLst/>
          </a:prstGeom>
          <a:noFill/>
          <a:ln/>
        </p:spPr>
        <p:txBody>
          <a:bodyPr wrap="none" lIns="25400" tIns="25400" rIns="25400" bIns="25400" rtlCol="0" anchor="t">
            <a:normAutofit/>
          </a:bodyPr>
          <a:lstStyle/>
          <a:p>
            <a:pPr marL="0" indent="0" algn="l">
              <a:buNone/>
            </a:pPr>
            <a:r>
              <a:rPr lang="en-US" sz="1500" b="1" kern="0" spc="120" dirty="0">
                <a:solidFill>
                  <a:srgbClr val="8DB1FF"/>
                </a:solidFill>
                <a:latin typeface="Arial" pitchFamily="34" charset="0"/>
                <a:ea typeface="Arial" pitchFamily="34" charset="-122"/>
                <a:cs typeface="Arial" pitchFamily="34" charset="-120"/>
              </a:rPr>
              <a:t>15 </a:t>
            </a:r>
            <a:r>
              <a:rPr lang="en-US" sz="1500" kern="0" spc="120" dirty="0">
                <a:solidFill>
                  <a:srgbClr val="FFFFFF">
                    <a:alpha val="60000"/>
                  </a:srgbClr>
                </a:solidFill>
                <a:latin typeface="Arial" pitchFamily="34" charset="0"/>
                <a:ea typeface="Arial" pitchFamily="34" charset="-122"/>
                <a:cs typeface="Arial" pitchFamily="34" charset="-120"/>
              </a:rPr>
              <a:t>/ 15</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1768</Words>
  <Application>Microsoft Macintosh PowerPoint</Application>
  <PresentationFormat>Personalizado</PresentationFormat>
  <Paragraphs>280</Paragraphs>
  <Slides>15</Slides>
  <Notes>15</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15</vt:i4>
      </vt:variant>
    </vt:vector>
  </HeadingPairs>
  <TitlesOfParts>
    <vt:vector size="17" baseType="lpstr">
      <vt:lpstr>Arial</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Sofia Romero Galan</cp:lastModifiedBy>
  <cp:revision>4</cp:revision>
  <dcterms:created xsi:type="dcterms:W3CDTF">2026-09-18T19:59:31Z</dcterms:created>
  <dcterms:modified xsi:type="dcterms:W3CDTF">2026-09-18T22:09:15Z</dcterms:modified>
</cp:coreProperties>
</file>